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22.jpeg" ContentType="image/jpeg"/>
  <Override PartName="/ppt/media/image11.png" ContentType="image/png"/>
  <Override PartName="/ppt/media/image6.png" ContentType="image/png"/>
  <Override PartName="/ppt/media/image10.png" ContentType="image/png"/>
  <Override PartName="/ppt/media/image21.png" ContentType="image/png"/>
  <Override PartName="/ppt/media/image19.png" ContentType="image/png"/>
  <Override PartName="/ppt/media/image1.png" ContentType="image/pn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3.jpeg" ContentType="image/jpeg"/>
  <Override PartName="/ppt/media/image15.png" ContentType="image/png"/>
  <Override PartName="/ppt/media/image4.jpeg" ContentType="image/jpeg"/>
  <Override PartName="/ppt/media/image2.png" ContentType="image/png"/>
  <Override PartName="/ppt/media/image5.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9A157D4-0972-448F-8DA1-03C365A22B5B}"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0D8DA86-055B-4D72-B7A5-CFD3C58CE565}"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BB44C9B-CCE3-4FF9-A61B-DFBCB26D118A}"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D212E5C-B6FA-40C3-A013-618755ED318A}"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EFBC171-741A-4EA9-9545-965BF3C969CD}"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A3FBF45-29D9-4623-9330-312CD54AF902}"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CDBB891-B200-400F-8B60-99BDE651E3C3}"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26D41B6-45B8-4440-BCE5-77CF360DC53A}"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E613DF1-C716-44C6-8FE5-6058C2728D00}"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FBAC7AF-D0B1-4EE6-A7AD-035BE05A00B0}"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F55ED00-C3A0-46CF-A01B-DC19CCA1CD59}"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ED550EC-F396-4D9E-9686-18C9A40866A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C84CB40-F3D4-4E3A-946B-E4874B8260AD}"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F07E4C9-E0B2-458D-B6B4-A09D49159253}"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FD9A77E-F79C-49B6-B865-2C7F20BF7C9F}"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774F86E8-EE5F-4E1F-B691-68664E9A29FA}"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B29DEE6-D51D-4D5B-9024-B3E8C2608F6F}"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F14D8793-C191-4C9A-AE43-B92D27505B8D}"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40FB40A7-70FA-4C2C-8917-66642BD2AA64}"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2337EE5E-E980-4D90-9802-4DF9DFB0A5B6}"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B3F5D178-18DC-4CC6-A52F-31F9D03A86D0}"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FD473E31-A35E-4887-820E-68C5747A91E4}"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BA83E23-D643-405E-A3A5-409A9735824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347E125B-7431-415A-913B-E7515E0C01C5}"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F31B33D4-1B2E-431A-BFBE-8D945D33A3F8}"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E86F9E1-1712-4D6B-910A-DDD1D47EDC78}"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714F9B5-23E0-4E39-8421-B6DC6DF3C2A4}"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39D1E7C0-7DF3-4D67-A0C6-74214A45F90C}"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D85D3635-1974-4C4B-BF3B-86411F7BEF70}"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37B49807-9CB4-4D1B-9628-3CE2A53324EF}"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70ED63B9-40D0-45F2-85A0-882BF9DF57CE}"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84B03605-4831-4C2E-A120-B50F869D30BC}"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0E8FBC0F-3028-4A99-AAC1-D0F2087CC697}"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AF0B1B1-ED97-4F72-A673-1582D72187C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8F636A2A-58E9-48D8-9B1A-CB42C3496D1A}"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6D11B4FB-ABC8-4A75-BA07-91607D0C3C65}"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9EE40FA4-B209-49BD-BBF3-D88E5073C273}"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4796BB98-A32E-4861-ADA4-5221A7C06E40}"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DC2DD9F-12A6-4AF6-8962-47C96186AF5E}"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4487D0F8-A087-4DE1-BCA7-C5E67888792D}"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C659799C-0D53-4319-AFBE-FBF23D8C23CC}"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55EE0298-E05B-4852-8CF8-15CB63950348}"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0F97C420-465C-4F4B-BF3B-DB784471B4ED}"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C7DBF7E1-8B4D-4409-82F8-AD878C5C4135}"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18C54AD-11D9-4237-A884-0E4AC7B6D56C}"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F4238047-0E0C-4F91-812E-A57B7CCCF1EA}"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1CA4E25C-ACBA-4C29-96AF-F2A23258CFA6}"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DF762A52-1AA3-49DC-872B-AAA094D5F1DF}"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9CF4F231-F2E7-4B5B-AF2E-092BCDE895CF}"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776A907C-D679-4EE1-9C98-5B93E2D3CF67}"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32A5FD08-3649-4455-AAF4-64495719D251}"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4FA969F9-1D3B-4BD3-943B-A9D5A2FD39DE}"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03486D47-10EA-42F2-BDE4-2149B8243534}"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620C9A1A-F413-4459-9D40-97FB15BA5EA0}"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1929AF05-A93D-4AC0-AF64-46CD61BEAF04}"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91D7E9F-2276-4859-96D6-720B045A7AAD}"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D251CDB4-CC4B-41C1-9690-B99EBD2B07DF}"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563CBF23-8D4A-4335-A610-C27DB91590E9}"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CA269EAC-E507-456C-99BD-DAC13225375F}"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B575EBA2-2C35-44CE-ACF6-3DD02FA3EC4A}"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A9D5F4A5-E0C1-4F51-AAAB-63D5121B6F2E}"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25DC4F61-719D-4930-814E-BFFD6211FDB9}"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EA602ABC-EB2E-4A63-A12E-CE4F71BCF959}"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17CE9621-7462-42CE-BB53-2DC456EFB882}"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00459121-E726-4486-906B-F06DD7438A03}"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831CD4E5-FEF0-41CE-8CFB-B8960AE8AA09}"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F1C5DC1-9BF2-4F7B-8603-9281F2CF25C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FEC7AC1A-6AAE-4F30-86BE-7C29E34AEF0C}"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85E34C06-4F17-4025-B790-F1E706B8470D}"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22FA0541-D6C1-4D30-9391-738243FBD3DE}"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3F63FAD-0AEC-4A18-A92E-5FDE7CB56A8D}"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5894D37-AEBC-4BB1-8B5B-90DA29FCDEF8}"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ceef7"/>
        </a:solidFill>
      </p:bgPr>
    </p:bg>
    <p:spTree>
      <p:nvGrpSpPr>
        <p:cNvPr id="1" name=""/>
        <p:cNvGrpSpPr/>
        <p:nvPr/>
      </p:nvGrpSpPr>
      <p:grpSpPr>
        <a:xfrm>
          <a:off x="0" y="0"/>
          <a:ext cx="0" cy="0"/>
          <a:chOff x="0" y="0"/>
          <a:chExt cx="0" cy="0"/>
        </a:xfrm>
      </p:grpSpPr>
      <p:sp>
        <p:nvSpPr>
          <p:cNvPr id="0" name="Rectangle" hidden="1"/>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1" name="Rectangle"/>
          <p:cNvSpPr/>
          <p:nvPr/>
        </p:nvSpPr>
        <p:spPr>
          <a:xfrm flipH="1">
            <a:off x="-1440" y="4450320"/>
            <a:ext cx="12190320" cy="2405880"/>
          </a:xfrm>
          <a:prstGeom prst="rect">
            <a:avLst/>
          </a:prstGeom>
          <a:solidFill>
            <a:schemeClr val="accent4"/>
          </a:solidFill>
          <a:ln w="12700">
            <a:noFill/>
          </a:ln>
        </p:spPr>
        <p:style>
          <a:lnRef idx="0"/>
          <a:fillRef idx="0"/>
          <a:effectRef idx="0"/>
          <a:fontRef idx="minor"/>
        </p:style>
        <p:txBody>
          <a:bodyPr lIns="0" rIns="0" tIns="0" bIns="0" anchor="ctr">
            <a:noAutofit/>
          </a:bodyPr>
          <a:p>
            <a:pPr>
              <a:lnSpc>
                <a:spcPct val="100000"/>
              </a:lnSpc>
            </a:pPr>
            <a:endParaRPr b="0" lang="en-US" sz="1600" spc="-1" strike="noStrike">
              <a:solidFill>
                <a:srgbClr val="ffffff"/>
              </a:solidFill>
              <a:latin typeface="Century Gothic"/>
              <a:ea typeface="DejaVu Sans"/>
            </a:endParaRPr>
          </a:p>
        </p:txBody>
      </p:sp>
      <p:sp>
        <p:nvSpPr>
          <p:cNvPr id="2" name="Rectangle"/>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3" name="PlaceHolder 1"/>
          <p:cNvSpPr>
            <a:spLocks noGrp="1"/>
          </p:cNvSpPr>
          <p:nvPr>
            <p:ph type="ftr" idx="1"/>
          </p:nvPr>
        </p:nvSpPr>
        <p:spPr>
          <a:xfrm>
            <a:off x="1097280" y="6446880"/>
            <a:ext cx="6816600" cy="36324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4" name="PlaceHolder 2"/>
          <p:cNvSpPr>
            <a:spLocks noGrp="1"/>
          </p:cNvSpPr>
          <p:nvPr>
            <p:ph type="sldNum" idx="2"/>
          </p:nvPr>
        </p:nvSpPr>
        <p:spPr>
          <a:xfrm>
            <a:off x="10993680" y="6446880"/>
            <a:ext cx="778320" cy="36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050" spc="-1" strike="noStrike">
                <a:solidFill>
                  <a:srgbClr val="ffffff"/>
                </a:solidFill>
                <a:latin typeface="Century Gothic"/>
              </a:defRPr>
            </a:lvl1pPr>
          </a:lstStyle>
          <a:p>
            <a:pPr indent="0">
              <a:lnSpc>
                <a:spcPct val="100000"/>
              </a:lnSpc>
              <a:buNone/>
              <a:tabLst>
                <a:tab algn="l" pos="0"/>
              </a:tabLst>
            </a:pPr>
            <a:fld id="{9D6930D3-39B3-45B5-8D2B-A2116804C484}" type="slidenum">
              <a:rPr b="0" lang="en-US" sz="1050" spc="-1" strike="noStrike">
                <a:solidFill>
                  <a:srgbClr val="ffffff"/>
                </a:solidFill>
                <a:latin typeface="Century Gothic"/>
              </a:rPr>
              <a:t>3</a:t>
            </a:fld>
            <a:endParaRPr b="0" lang="en-US" sz="1050" spc="-1" strike="noStrike">
              <a:solidFill>
                <a:srgbClr val="000000"/>
              </a:solidFill>
              <a:latin typeface="Times New Roman"/>
            </a:endParaRPr>
          </a:p>
        </p:txBody>
      </p:sp>
      <p:sp>
        <p:nvSpPr>
          <p:cNvPr id="5" name="PlaceHolder 3"/>
          <p:cNvSpPr>
            <a:spLocks noGrp="1"/>
          </p:cNvSpPr>
          <p:nvPr>
            <p:ph type="dt" idx="3"/>
          </p:nvPr>
        </p:nvSpPr>
        <p:spPr>
          <a:xfrm>
            <a:off x="8218440" y="6446880"/>
            <a:ext cx="2583000" cy="36324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ceef7"/>
        </a:solidFill>
      </p:bgPr>
    </p:bg>
    <p:spTree>
      <p:nvGrpSpPr>
        <p:cNvPr id="1" name=""/>
        <p:cNvGrpSpPr/>
        <p:nvPr/>
      </p:nvGrpSpPr>
      <p:grpSpPr>
        <a:xfrm>
          <a:off x="0" y="0"/>
          <a:ext cx="0" cy="0"/>
          <a:chOff x="0" y="0"/>
          <a:chExt cx="0" cy="0"/>
        </a:xfrm>
      </p:grpSpPr>
      <p:sp>
        <p:nvSpPr>
          <p:cNvPr id="44" name="Rectangle" hidden="1"/>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45" name="Rectangle"/>
          <p:cNvSpPr/>
          <p:nvPr/>
        </p:nvSpPr>
        <p:spPr>
          <a:xfrm flipH="1">
            <a:off x="-1440" y="0"/>
            <a:ext cx="12190320" cy="6856200"/>
          </a:xfrm>
          <a:prstGeom prst="rect">
            <a:avLst/>
          </a:prstGeom>
          <a:solidFill>
            <a:schemeClr val="accent4"/>
          </a:solidFill>
          <a:ln w="12700">
            <a:noFill/>
          </a:ln>
        </p:spPr>
        <p:style>
          <a:lnRef idx="0"/>
          <a:fillRef idx="0"/>
          <a:effectRef idx="0"/>
          <a:fontRef idx="minor"/>
        </p:style>
        <p:txBody>
          <a:bodyPr lIns="0" rIns="0" tIns="0" bIns="0" anchor="ctr">
            <a:noAutofit/>
          </a:bodyPr>
          <a:p>
            <a:pPr>
              <a:lnSpc>
                <a:spcPct val="100000"/>
              </a:lnSpc>
            </a:pPr>
            <a:endParaRPr b="0" lang="en-US" sz="1600" spc="-1" strike="noStrike">
              <a:solidFill>
                <a:srgbClr val="ffffff"/>
              </a:solidFill>
              <a:latin typeface="Century Gothic"/>
              <a:ea typeface="DejaVu Sans"/>
            </a:endParaRPr>
          </a:p>
        </p:txBody>
      </p:sp>
      <p:sp>
        <p:nvSpPr>
          <p:cNvPr id="46" name="Rectangle"/>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cxnSp>
        <p:nvCxnSpPr>
          <p:cNvPr id="47" name="Straight Connector 6"/>
          <p:cNvCxnSpPr/>
          <p:nvPr/>
        </p:nvCxnSpPr>
        <p:spPr>
          <a:xfrm>
            <a:off x="6818040" y="999360"/>
            <a:ext cx="1800" cy="4860720"/>
          </a:xfrm>
          <a:prstGeom prst="straightConnector1">
            <a:avLst/>
          </a:prstGeom>
          <a:ln w="0">
            <a:solidFill>
              <a:srgbClr val="000000"/>
            </a:solidFill>
          </a:ln>
        </p:spPr>
      </p:cxnSp>
      <p:sp>
        <p:nvSpPr>
          <p:cNvPr id="48" name="PlaceHolder 1"/>
          <p:cNvSpPr>
            <a:spLocks noGrp="1"/>
          </p:cNvSpPr>
          <p:nvPr>
            <p:ph type="ftr" idx="4"/>
          </p:nvPr>
        </p:nvSpPr>
        <p:spPr>
          <a:xfrm>
            <a:off x="1097280" y="6446880"/>
            <a:ext cx="6816600" cy="36324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9" name="PlaceHolder 2"/>
          <p:cNvSpPr>
            <a:spLocks noGrp="1"/>
          </p:cNvSpPr>
          <p:nvPr>
            <p:ph type="sldNum" idx="5"/>
          </p:nvPr>
        </p:nvSpPr>
        <p:spPr>
          <a:xfrm>
            <a:off x="10993680" y="6446880"/>
            <a:ext cx="778320" cy="36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050" spc="-1" strike="noStrike">
                <a:solidFill>
                  <a:srgbClr val="ffffff"/>
                </a:solidFill>
                <a:latin typeface="Century Gothic"/>
              </a:defRPr>
            </a:lvl1pPr>
          </a:lstStyle>
          <a:p>
            <a:pPr indent="0">
              <a:lnSpc>
                <a:spcPct val="100000"/>
              </a:lnSpc>
              <a:buNone/>
              <a:tabLst>
                <a:tab algn="l" pos="0"/>
              </a:tabLst>
            </a:pPr>
            <a:fld id="{AFE4DCDE-B384-4EA2-8833-3B27F640ED69}" type="slidenum">
              <a:rPr b="0" lang="en-US" sz="1050" spc="-1" strike="noStrike">
                <a:solidFill>
                  <a:srgbClr val="ffffff"/>
                </a:solidFill>
                <a:latin typeface="Century Gothic"/>
              </a:rPr>
              <a:t>&lt;number&gt;</a:t>
            </a:fld>
            <a:endParaRPr b="0" lang="en-US" sz="1050" spc="-1" strike="noStrike">
              <a:solidFill>
                <a:srgbClr val="000000"/>
              </a:solidFill>
              <a:latin typeface="Times New Roman"/>
            </a:endParaRPr>
          </a:p>
        </p:txBody>
      </p:sp>
      <p:sp>
        <p:nvSpPr>
          <p:cNvPr id="50" name="PlaceHolder 3"/>
          <p:cNvSpPr>
            <a:spLocks noGrp="1"/>
          </p:cNvSpPr>
          <p:nvPr>
            <p:ph type="dt" idx="6"/>
          </p:nvPr>
        </p:nvSpPr>
        <p:spPr>
          <a:xfrm>
            <a:off x="8218440" y="6446880"/>
            <a:ext cx="2583000" cy="36324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ceef7"/>
        </a:solidFill>
      </p:bgPr>
    </p:bg>
    <p:spTree>
      <p:nvGrpSpPr>
        <p:cNvPr id="1" name=""/>
        <p:cNvGrpSpPr/>
        <p:nvPr/>
      </p:nvGrpSpPr>
      <p:grpSpPr>
        <a:xfrm>
          <a:off x="0" y="0"/>
          <a:ext cx="0" cy="0"/>
          <a:chOff x="0" y="0"/>
          <a:chExt cx="0" cy="0"/>
        </a:xfrm>
      </p:grpSpPr>
      <p:sp>
        <p:nvSpPr>
          <p:cNvPr id="89" name="Rectangle" hidden="1"/>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90" name="Rectangle"/>
          <p:cNvSpPr/>
          <p:nvPr/>
        </p:nvSpPr>
        <p:spPr>
          <a:xfrm flipH="1">
            <a:off x="-2160" y="0"/>
            <a:ext cx="1194120" cy="6856200"/>
          </a:xfrm>
          <a:prstGeom prst="rect">
            <a:avLst/>
          </a:prstGeom>
          <a:solidFill>
            <a:schemeClr val="accent4"/>
          </a:solidFill>
          <a:ln w="12700">
            <a:noFill/>
          </a:ln>
        </p:spPr>
        <p:style>
          <a:lnRef idx="0"/>
          <a:fillRef idx="0"/>
          <a:effectRef idx="0"/>
          <a:fontRef idx="minor"/>
        </p:style>
        <p:txBody>
          <a:bodyPr lIns="0" rIns="0" tIns="0" bIns="0" anchor="ctr">
            <a:noAutofit/>
          </a:bodyPr>
          <a:p>
            <a:pPr>
              <a:lnSpc>
                <a:spcPct val="100000"/>
              </a:lnSpc>
            </a:pPr>
            <a:endParaRPr b="0" lang="en-US" sz="1600" spc="-1" strike="noStrike">
              <a:solidFill>
                <a:srgbClr val="ffffff"/>
              </a:solidFill>
              <a:latin typeface="Century Gothic"/>
              <a:ea typeface="DejaVu Sans"/>
            </a:endParaRPr>
          </a:p>
        </p:txBody>
      </p:sp>
      <p:sp>
        <p:nvSpPr>
          <p:cNvPr id="91" name="Rectangle"/>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92" name="PlaceHolder 1"/>
          <p:cNvSpPr>
            <a:spLocks noGrp="1"/>
          </p:cNvSpPr>
          <p:nvPr>
            <p:ph type="ftr" idx="7"/>
          </p:nvPr>
        </p:nvSpPr>
        <p:spPr>
          <a:xfrm>
            <a:off x="1097280" y="6446880"/>
            <a:ext cx="6816600" cy="36324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3" name="PlaceHolder 2"/>
          <p:cNvSpPr>
            <a:spLocks noGrp="1"/>
          </p:cNvSpPr>
          <p:nvPr>
            <p:ph type="sldNum" idx="8"/>
          </p:nvPr>
        </p:nvSpPr>
        <p:spPr>
          <a:xfrm>
            <a:off x="10993680" y="6446880"/>
            <a:ext cx="778320" cy="36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050" spc="-1" strike="noStrike">
                <a:solidFill>
                  <a:srgbClr val="ffffff"/>
                </a:solidFill>
                <a:latin typeface="Century Gothic"/>
              </a:defRPr>
            </a:lvl1pPr>
          </a:lstStyle>
          <a:p>
            <a:pPr indent="0">
              <a:lnSpc>
                <a:spcPct val="100000"/>
              </a:lnSpc>
              <a:buNone/>
              <a:tabLst>
                <a:tab algn="l" pos="0"/>
              </a:tabLst>
            </a:pPr>
            <a:fld id="{DEF4ABA5-5FD2-44AD-8224-AC7624637881}" type="slidenum">
              <a:rPr b="0" lang="en-US" sz="1050" spc="-1" strike="noStrike">
                <a:solidFill>
                  <a:srgbClr val="ffffff"/>
                </a:solidFill>
                <a:latin typeface="Century Gothic"/>
              </a:rPr>
              <a:t>&lt;number&gt;</a:t>
            </a:fld>
            <a:endParaRPr b="0" lang="en-US" sz="1050" spc="-1" strike="noStrike">
              <a:solidFill>
                <a:srgbClr val="000000"/>
              </a:solidFill>
              <a:latin typeface="Times New Roman"/>
            </a:endParaRPr>
          </a:p>
        </p:txBody>
      </p:sp>
      <p:sp>
        <p:nvSpPr>
          <p:cNvPr id="94" name="PlaceHolder 3"/>
          <p:cNvSpPr>
            <a:spLocks noGrp="1"/>
          </p:cNvSpPr>
          <p:nvPr>
            <p:ph type="dt" idx="9"/>
          </p:nvPr>
        </p:nvSpPr>
        <p:spPr>
          <a:xfrm>
            <a:off x="8218440" y="6446880"/>
            <a:ext cx="2583000" cy="36324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a:t>
            </a:r>
            <a:r>
              <a:rPr b="0" lang="en-US" sz="3200" spc="-1" strike="noStrike">
                <a:solidFill>
                  <a:srgbClr val="000000"/>
                </a:solidFill>
                <a:latin typeface="Arial"/>
              </a:rPr>
              <a:t>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ceef7"/>
        </a:solidFill>
      </p:bgPr>
    </p:bg>
    <p:spTree>
      <p:nvGrpSpPr>
        <p:cNvPr id="1" name=""/>
        <p:cNvGrpSpPr/>
        <p:nvPr/>
      </p:nvGrpSpPr>
      <p:grpSpPr>
        <a:xfrm>
          <a:off x="0" y="0"/>
          <a:ext cx="0" cy="0"/>
          <a:chOff x="0" y="0"/>
          <a:chExt cx="0" cy="0"/>
        </a:xfrm>
      </p:grpSpPr>
      <p:sp>
        <p:nvSpPr>
          <p:cNvPr id="133" name="Rectangle" hidden="1"/>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134" name="Rectangle"/>
          <p:cNvSpPr/>
          <p:nvPr/>
        </p:nvSpPr>
        <p:spPr>
          <a:xfrm>
            <a:off x="0" y="1714680"/>
            <a:ext cx="12190320" cy="3427200"/>
          </a:xfrm>
          <a:prstGeom prst="rect">
            <a:avLst/>
          </a:prstGeom>
          <a:solidFill>
            <a:schemeClr val="accent4"/>
          </a:solidFill>
          <a:ln w="12700">
            <a:noFill/>
          </a:ln>
        </p:spPr>
        <p:style>
          <a:lnRef idx="0"/>
          <a:fillRef idx="0"/>
          <a:effectRef idx="0"/>
          <a:fontRef idx="minor"/>
        </p:style>
        <p:txBody>
          <a:bodyPr lIns="0" rIns="0" tIns="0" bIns="0" anchor="ctr">
            <a:noAutofit/>
          </a:bodyPr>
          <a:p>
            <a:pPr>
              <a:lnSpc>
                <a:spcPct val="100000"/>
              </a:lnSpc>
            </a:pPr>
            <a:endParaRPr b="0" lang="en-US" sz="1600" spc="-1" strike="noStrike">
              <a:solidFill>
                <a:srgbClr val="ffffff"/>
              </a:solidFill>
              <a:latin typeface="Century Gothic"/>
              <a:ea typeface="DejaVu Sans"/>
            </a:endParaRPr>
          </a:p>
        </p:txBody>
      </p:sp>
      <p:sp>
        <p:nvSpPr>
          <p:cNvPr id="135" name="Rectangle"/>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136" name="PlaceHolder 1"/>
          <p:cNvSpPr>
            <a:spLocks noGrp="1"/>
          </p:cNvSpPr>
          <p:nvPr>
            <p:ph type="ftr" idx="10"/>
          </p:nvPr>
        </p:nvSpPr>
        <p:spPr>
          <a:xfrm>
            <a:off x="1097280" y="6446880"/>
            <a:ext cx="6816600" cy="36324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7" name="PlaceHolder 2"/>
          <p:cNvSpPr>
            <a:spLocks noGrp="1"/>
          </p:cNvSpPr>
          <p:nvPr>
            <p:ph type="sldNum" idx="11"/>
          </p:nvPr>
        </p:nvSpPr>
        <p:spPr>
          <a:xfrm>
            <a:off x="10993680" y="6446880"/>
            <a:ext cx="778320" cy="36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050" spc="-1" strike="noStrike">
                <a:solidFill>
                  <a:srgbClr val="ffffff"/>
                </a:solidFill>
                <a:latin typeface="Century Gothic"/>
              </a:defRPr>
            </a:lvl1pPr>
          </a:lstStyle>
          <a:p>
            <a:pPr indent="0">
              <a:lnSpc>
                <a:spcPct val="100000"/>
              </a:lnSpc>
              <a:buNone/>
              <a:tabLst>
                <a:tab algn="l" pos="0"/>
              </a:tabLst>
            </a:pPr>
            <a:fld id="{4DA11F65-466E-40D7-AB13-4970D8316190}" type="slidenum">
              <a:rPr b="0" lang="en-US" sz="1050" spc="-1" strike="noStrike">
                <a:solidFill>
                  <a:srgbClr val="ffffff"/>
                </a:solidFill>
                <a:latin typeface="Century Gothic"/>
              </a:rPr>
              <a:t>&lt;number&gt;</a:t>
            </a:fld>
            <a:endParaRPr b="0" lang="en-US" sz="1050" spc="-1" strike="noStrike">
              <a:solidFill>
                <a:srgbClr val="000000"/>
              </a:solidFill>
              <a:latin typeface="Times New Roman"/>
            </a:endParaRPr>
          </a:p>
        </p:txBody>
      </p:sp>
      <p:sp>
        <p:nvSpPr>
          <p:cNvPr id="138" name="PlaceHolder 3"/>
          <p:cNvSpPr>
            <a:spLocks noGrp="1"/>
          </p:cNvSpPr>
          <p:nvPr>
            <p:ph type="dt" idx="12"/>
          </p:nvPr>
        </p:nvSpPr>
        <p:spPr>
          <a:xfrm>
            <a:off x="8218440" y="6446880"/>
            <a:ext cx="2583000" cy="36324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3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4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ceef7"/>
        </a:solidFill>
      </p:bgPr>
    </p:bg>
    <p:spTree>
      <p:nvGrpSpPr>
        <p:cNvPr id="1" name=""/>
        <p:cNvGrpSpPr/>
        <p:nvPr/>
      </p:nvGrpSpPr>
      <p:grpSpPr>
        <a:xfrm>
          <a:off x="0" y="0"/>
          <a:ext cx="0" cy="0"/>
          <a:chOff x="0" y="0"/>
          <a:chExt cx="0" cy="0"/>
        </a:xfrm>
      </p:grpSpPr>
      <p:sp>
        <p:nvSpPr>
          <p:cNvPr id="177" name="Rectangle"/>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178" name="Rectangle"/>
          <p:cNvSpPr/>
          <p:nvPr/>
        </p:nvSpPr>
        <p:spPr>
          <a:xfrm flipH="1">
            <a:off x="-1440" y="0"/>
            <a:ext cx="6094080" cy="6856200"/>
          </a:xfrm>
          <a:prstGeom prst="rect">
            <a:avLst/>
          </a:prstGeom>
          <a:solidFill>
            <a:schemeClr val="accent4"/>
          </a:solidFill>
          <a:ln w="12700">
            <a:noFill/>
          </a:ln>
        </p:spPr>
        <p:style>
          <a:lnRef idx="0"/>
          <a:fillRef idx="0"/>
          <a:effectRef idx="0"/>
          <a:fontRef idx="minor"/>
        </p:style>
        <p:txBody>
          <a:bodyPr lIns="0" rIns="0" tIns="0" bIns="0" anchor="ctr">
            <a:noAutofit/>
          </a:bodyPr>
          <a:p>
            <a:pPr>
              <a:lnSpc>
                <a:spcPct val="100000"/>
              </a:lnSpc>
            </a:pPr>
            <a:endParaRPr b="0" lang="en-US" sz="1600" spc="-1" strike="noStrike">
              <a:solidFill>
                <a:srgbClr val="ffffff"/>
              </a:solidFill>
              <a:latin typeface="Century Gothic"/>
              <a:ea typeface="DejaVu Sans"/>
            </a:endParaRPr>
          </a:p>
        </p:txBody>
      </p:sp>
      <p:sp>
        <p:nvSpPr>
          <p:cNvPr id="179" name="Rectangle"/>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180" name="PlaceHolder 1"/>
          <p:cNvSpPr>
            <a:spLocks noGrp="1"/>
          </p:cNvSpPr>
          <p:nvPr>
            <p:ph type="ftr" idx="13"/>
          </p:nvPr>
        </p:nvSpPr>
        <p:spPr>
          <a:xfrm>
            <a:off x="1097280" y="6446880"/>
            <a:ext cx="6816600" cy="36324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1" name="PlaceHolder 2"/>
          <p:cNvSpPr>
            <a:spLocks noGrp="1"/>
          </p:cNvSpPr>
          <p:nvPr>
            <p:ph type="sldNum" idx="14"/>
          </p:nvPr>
        </p:nvSpPr>
        <p:spPr>
          <a:xfrm>
            <a:off x="10993680" y="6446880"/>
            <a:ext cx="778320" cy="36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050" spc="-1" strike="noStrike">
                <a:solidFill>
                  <a:srgbClr val="ffffff"/>
                </a:solidFill>
                <a:latin typeface="Century Gothic"/>
              </a:defRPr>
            </a:lvl1pPr>
          </a:lstStyle>
          <a:p>
            <a:pPr indent="0">
              <a:lnSpc>
                <a:spcPct val="100000"/>
              </a:lnSpc>
              <a:buNone/>
              <a:tabLst>
                <a:tab algn="l" pos="0"/>
              </a:tabLst>
            </a:pPr>
            <a:fld id="{30C4E36F-332F-43F5-B6E6-ABCEB820E17B}" type="slidenum">
              <a:rPr b="0" lang="en-US" sz="1050" spc="-1" strike="noStrike">
                <a:solidFill>
                  <a:srgbClr val="ffffff"/>
                </a:solidFill>
                <a:latin typeface="Century Gothic"/>
              </a:rPr>
              <a:t>&lt;number&gt;</a:t>
            </a:fld>
            <a:endParaRPr b="0" lang="en-US" sz="1050" spc="-1" strike="noStrike">
              <a:solidFill>
                <a:srgbClr val="000000"/>
              </a:solidFill>
              <a:latin typeface="Times New Roman"/>
            </a:endParaRPr>
          </a:p>
        </p:txBody>
      </p:sp>
      <p:sp>
        <p:nvSpPr>
          <p:cNvPr id="182" name="PlaceHolder 3"/>
          <p:cNvSpPr>
            <a:spLocks noGrp="1"/>
          </p:cNvSpPr>
          <p:nvPr>
            <p:ph type="dt" idx="15"/>
          </p:nvPr>
        </p:nvSpPr>
        <p:spPr>
          <a:xfrm>
            <a:off x="8218440" y="6446880"/>
            <a:ext cx="2583000" cy="36324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8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8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ceef7"/>
        </a:solidFill>
      </p:bgPr>
    </p:bg>
    <p:spTree>
      <p:nvGrpSpPr>
        <p:cNvPr id="1" name=""/>
        <p:cNvGrpSpPr/>
        <p:nvPr/>
      </p:nvGrpSpPr>
      <p:grpSpPr>
        <a:xfrm>
          <a:off x="0" y="0"/>
          <a:ext cx="0" cy="0"/>
          <a:chOff x="0" y="0"/>
          <a:chExt cx="0" cy="0"/>
        </a:xfrm>
      </p:grpSpPr>
      <p:sp>
        <p:nvSpPr>
          <p:cNvPr id="221" name="Rectangle"/>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222" name="Rectangle"/>
          <p:cNvSpPr/>
          <p:nvPr/>
        </p:nvSpPr>
        <p:spPr>
          <a:xfrm flipH="1">
            <a:off x="-2160" y="0"/>
            <a:ext cx="3349080" cy="6856200"/>
          </a:xfrm>
          <a:prstGeom prst="rect">
            <a:avLst/>
          </a:prstGeom>
          <a:solidFill>
            <a:schemeClr val="accent4"/>
          </a:solidFill>
          <a:ln w="12700">
            <a:noFill/>
          </a:ln>
        </p:spPr>
        <p:style>
          <a:lnRef idx="0"/>
          <a:fillRef idx="0"/>
          <a:effectRef idx="0"/>
          <a:fontRef idx="minor"/>
        </p:style>
        <p:txBody>
          <a:bodyPr lIns="0" rIns="0" tIns="0" bIns="0" anchor="ctr">
            <a:noAutofit/>
          </a:bodyPr>
          <a:p>
            <a:pPr>
              <a:lnSpc>
                <a:spcPct val="100000"/>
              </a:lnSpc>
            </a:pPr>
            <a:endParaRPr b="0" lang="en-US" sz="1600" spc="-1" strike="noStrike">
              <a:solidFill>
                <a:srgbClr val="ffffff"/>
              </a:solidFill>
              <a:latin typeface="Century Gothic"/>
              <a:ea typeface="DejaVu Sans"/>
            </a:endParaRPr>
          </a:p>
        </p:txBody>
      </p:sp>
      <p:sp>
        <p:nvSpPr>
          <p:cNvPr id="223" name="Rectangle"/>
          <p:cNvSpPr/>
          <p:nvPr/>
        </p:nvSpPr>
        <p:spPr>
          <a:xfrm>
            <a:off x="635040" y="633960"/>
            <a:ext cx="10920240" cy="5588280"/>
          </a:xfrm>
          <a:prstGeom prst="rect">
            <a:avLst/>
          </a:prstGeom>
          <a:solidFill>
            <a:srgbClr val="f6f9ff"/>
          </a:solidFill>
          <a:ln w="12700">
            <a:noFill/>
          </a:ln>
          <a:effectLst>
            <a:outerShdw blurRad="254160" dir="2700000" dist="25455" rotWithShape="0">
              <a:srgbClr val="1f2125">
                <a:alpha val="15000"/>
              </a:srgbClr>
            </a:outerShdw>
          </a:effectLst>
        </p:spPr>
        <p:style>
          <a:lnRef idx="0"/>
          <a:fillRef idx="0"/>
          <a:effectRef idx="0"/>
          <a:fontRef idx="minor"/>
        </p:style>
        <p:txBody>
          <a:bodyPr lIns="0" rIns="0" tIns="0" bIns="0" anchor="ctr">
            <a:noAutofit/>
          </a:bodyPr>
          <a:p>
            <a:pPr>
              <a:lnSpc>
                <a:spcPct val="100000"/>
              </a:lnSpc>
            </a:pPr>
            <a:endParaRPr b="0" lang="en-US" sz="1600" spc="-1" strike="noStrike">
              <a:solidFill>
                <a:srgbClr val="e8ecf2"/>
              </a:solidFill>
              <a:latin typeface="Century Gothic"/>
              <a:ea typeface="DejaVu Sans"/>
            </a:endParaRPr>
          </a:p>
        </p:txBody>
      </p:sp>
      <p:sp>
        <p:nvSpPr>
          <p:cNvPr id="224" name="PlaceHolder 1"/>
          <p:cNvSpPr>
            <a:spLocks noGrp="1"/>
          </p:cNvSpPr>
          <p:nvPr>
            <p:ph type="ftr" idx="16"/>
          </p:nvPr>
        </p:nvSpPr>
        <p:spPr>
          <a:xfrm>
            <a:off x="1097280" y="6446880"/>
            <a:ext cx="6816600" cy="36324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25" name="PlaceHolder 2"/>
          <p:cNvSpPr>
            <a:spLocks noGrp="1"/>
          </p:cNvSpPr>
          <p:nvPr>
            <p:ph type="sldNum" idx="17"/>
          </p:nvPr>
        </p:nvSpPr>
        <p:spPr>
          <a:xfrm>
            <a:off x="10993680" y="6446880"/>
            <a:ext cx="778320" cy="36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050" spc="-1" strike="noStrike">
                <a:solidFill>
                  <a:srgbClr val="ffffff"/>
                </a:solidFill>
                <a:latin typeface="Century Gothic"/>
              </a:defRPr>
            </a:lvl1pPr>
          </a:lstStyle>
          <a:p>
            <a:pPr indent="0">
              <a:lnSpc>
                <a:spcPct val="100000"/>
              </a:lnSpc>
              <a:buNone/>
              <a:tabLst>
                <a:tab algn="l" pos="0"/>
              </a:tabLst>
            </a:pPr>
            <a:fld id="{9A86637B-0076-4B5D-A8D3-7B5857AC129A}" type="slidenum">
              <a:rPr b="0" lang="en-US" sz="1050" spc="-1" strike="noStrike">
                <a:solidFill>
                  <a:srgbClr val="ffffff"/>
                </a:solidFill>
                <a:latin typeface="Century Gothic"/>
              </a:rPr>
              <a:t>&lt;number&gt;</a:t>
            </a:fld>
            <a:endParaRPr b="0" lang="en-US" sz="1050" spc="-1" strike="noStrike">
              <a:solidFill>
                <a:srgbClr val="000000"/>
              </a:solidFill>
              <a:latin typeface="Times New Roman"/>
            </a:endParaRPr>
          </a:p>
        </p:txBody>
      </p:sp>
      <p:sp>
        <p:nvSpPr>
          <p:cNvPr id="226" name="PlaceHolder 3"/>
          <p:cNvSpPr>
            <a:spLocks noGrp="1"/>
          </p:cNvSpPr>
          <p:nvPr>
            <p:ph type="dt" idx="18"/>
          </p:nvPr>
        </p:nvSpPr>
        <p:spPr>
          <a:xfrm>
            <a:off x="8218440" y="6446880"/>
            <a:ext cx="2583000" cy="36324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2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2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hyperlink" Target="https://data.sandiego.gov/datasets/police-collisions-details/" TargetMode="External"/><Relationship Id="rId2" Type="http://schemas.openxmlformats.org/officeDocument/2006/relationships/image" Target="../media/image1.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1144440" y="2971800"/>
            <a:ext cx="10056600" cy="894240"/>
          </a:xfrm>
          <a:prstGeom prst="rect">
            <a:avLst/>
          </a:prstGeom>
          <a:noFill/>
          <a:ln w="0">
            <a:noFill/>
          </a:ln>
        </p:spPr>
        <p:txBody>
          <a:bodyPr lIns="0" rIns="0" tIns="0" bIns="0" anchor="b">
            <a:noAutofit/>
          </a:bodyPr>
          <a:p>
            <a:pPr indent="0" algn="ctr">
              <a:lnSpc>
                <a:spcPct val="90000"/>
              </a:lnSpc>
              <a:buNone/>
              <a:tabLst>
                <a:tab algn="l" pos="0"/>
              </a:tabLst>
            </a:pPr>
            <a:r>
              <a:rPr b="0" lang="en-US" sz="3600" spc="-52" strike="noStrike" cap="all">
                <a:solidFill>
                  <a:srgbClr val="262626"/>
                </a:solidFill>
                <a:latin typeface="Arial"/>
              </a:rPr>
              <a:t>An analysis of the </a:t>
            </a:r>
            <a:br>
              <a:rPr sz="3600"/>
            </a:br>
            <a:r>
              <a:rPr b="0" lang="en-US" sz="3600" spc="-52" strike="noStrike" cap="all">
                <a:solidFill>
                  <a:srgbClr val="262626"/>
                </a:solidFill>
                <a:latin typeface="Arial"/>
              </a:rPr>
              <a:t>San-Diego Traffic Collisions dataset</a:t>
            </a:r>
            <a:br>
              <a:rPr sz="5400"/>
            </a:br>
            <a:r>
              <a:rPr b="0" lang="en-US" sz="2200" spc="-52" strike="noStrike" cap="all">
                <a:solidFill>
                  <a:srgbClr val="262626"/>
                </a:solidFill>
                <a:latin typeface="Arial"/>
              </a:rPr>
              <a:t>(final Dataset selection)</a:t>
            </a:r>
            <a:endParaRPr b="0" lang="en-US" sz="2200" spc="-1" strike="noStrike">
              <a:solidFill>
                <a:srgbClr val="000000"/>
              </a:solidFill>
              <a:latin typeface="Arial"/>
            </a:endParaRPr>
          </a:p>
        </p:txBody>
      </p:sp>
      <p:sp>
        <p:nvSpPr>
          <p:cNvPr id="266" name="PlaceHolder 2"/>
          <p:cNvSpPr>
            <a:spLocks noGrp="1"/>
          </p:cNvSpPr>
          <p:nvPr>
            <p:ph type="subTitle"/>
          </p:nvPr>
        </p:nvSpPr>
        <p:spPr>
          <a:xfrm>
            <a:off x="1557360" y="5486400"/>
            <a:ext cx="3700080" cy="383760"/>
          </a:xfrm>
          <a:prstGeom prst="rect">
            <a:avLst/>
          </a:prstGeom>
          <a:noFill/>
          <a:ln w="0">
            <a:noFill/>
          </a:ln>
        </p:spPr>
        <p:txBody>
          <a:bodyPr lIns="0" rIns="0" tIns="0" bIns="0" anchor="t">
            <a:noAutofit/>
          </a:bodyPr>
          <a:p>
            <a:pPr indent="0">
              <a:lnSpc>
                <a:spcPct val="100000"/>
              </a:lnSpc>
              <a:spcBef>
                <a:spcPts val="65"/>
              </a:spcBef>
              <a:buNone/>
              <a:tabLst>
                <a:tab algn="l" pos="0"/>
              </a:tabLst>
            </a:pPr>
            <a:r>
              <a:rPr b="0" lang="en-US" sz="1400" spc="188" strike="noStrike" cap="all">
                <a:solidFill>
                  <a:srgbClr val="000000"/>
                </a:solidFill>
                <a:latin typeface="Arial"/>
              </a:rPr>
              <a:t>By: Neil Kingdom</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eff7"/>
        </a:solidFill>
      </p:bgPr>
    </p:bg>
    <p:spTree>
      <p:nvGrpSpPr>
        <p:cNvPr id="1" name=""/>
        <p:cNvGrpSpPr/>
        <p:nvPr/>
      </p:nvGrpSpPr>
      <p:grpSpPr>
        <a:xfrm>
          <a:off x="0" y="0"/>
          <a:ext cx="0" cy="0"/>
          <a:chOff x="0" y="0"/>
          <a:chExt cx="0" cy="0"/>
        </a:xfrm>
      </p:grpSpPr>
      <p:sp>
        <p:nvSpPr>
          <p:cNvPr id="288" name="PlaceHolder 1"/>
          <p:cNvSpPr>
            <a:spLocks noGrp="1"/>
          </p:cNvSpPr>
          <p:nvPr>
            <p:ph type="title"/>
          </p:nvPr>
        </p:nvSpPr>
        <p:spPr>
          <a:xfrm>
            <a:off x="914400" y="942840"/>
            <a:ext cx="685764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(EXPLORATION)</a:t>
            </a:r>
            <a:endParaRPr b="0" lang="en-US" sz="2800" spc="-1" strike="noStrike">
              <a:solidFill>
                <a:srgbClr val="000000"/>
              </a:solidFill>
              <a:latin typeface="Arial"/>
            </a:endParaRPr>
          </a:p>
        </p:txBody>
      </p:sp>
      <p:sp>
        <p:nvSpPr>
          <p:cNvPr id="289" name="PlaceHolder 5"/>
          <p:cNvSpPr/>
          <p:nvPr/>
        </p:nvSpPr>
        <p:spPr>
          <a:xfrm>
            <a:off x="6859080" y="1600200"/>
            <a:ext cx="4341960" cy="3428640"/>
          </a:xfrm>
          <a:prstGeom prst="rect">
            <a:avLst/>
          </a:prstGeom>
          <a:noFill/>
          <a:ln w="0">
            <a:noFill/>
          </a:ln>
        </p:spPr>
        <p:style>
          <a:lnRef idx="0"/>
          <a:fillRef idx="0"/>
          <a:effectRef idx="0"/>
          <a:fontRef idx="minor"/>
        </p:style>
        <p:txBody>
          <a:bodyPr lIns="0" rIns="0" tIns="45000" bIns="45000" anchor="t">
            <a:noAutofit/>
          </a:bodyPr>
          <a:p>
            <a:pPr>
              <a:lnSpc>
                <a:spcPct val="100000"/>
              </a:lnSpc>
              <a:spcBef>
                <a:spcPts val="1417"/>
              </a:spcBef>
            </a:pPr>
            <a:endParaRPr b="0" lang="en-US" sz="16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04040"/>
                </a:solidFill>
                <a:latin typeface="Arial"/>
                <a:ea typeface="DejaVu Sans"/>
              </a:rPr>
              <a:t>The ratio of collisions involving injuries/deaths to those which did not involve injuries/deaths</a:t>
            </a:r>
            <a:endParaRPr b="0" lang="en-US" sz="16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04040"/>
                </a:solidFill>
                <a:latin typeface="Arial"/>
                <a:ea typeface="DejaVu Sans"/>
              </a:rPr>
              <a:t>Injuries is marked in blue. Deaths are marked in red.</a:t>
            </a:r>
            <a:endParaRPr b="0" lang="en-US" sz="16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04040"/>
                </a:solidFill>
                <a:latin typeface="Arial"/>
                <a:ea typeface="DejaVu Sans"/>
              </a:rPr>
              <a:t>Note the dip in 2020 when restrictions were being placed on travel due to the Covid-19 pandemic</a:t>
            </a:r>
            <a:endParaRPr b="0" lang="en-US" sz="16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04040"/>
                </a:solidFill>
                <a:latin typeface="Arial"/>
                <a:ea typeface="DejaVu Sans"/>
              </a:rPr>
              <a:t>2015 is an outlier, as there were only 19 total instances recorded</a:t>
            </a:r>
            <a:endParaRPr b="0" lang="en-US" sz="1600" spc="-1" strike="noStrike">
              <a:solidFill>
                <a:srgbClr val="000000"/>
              </a:solidFill>
              <a:latin typeface="Arial"/>
            </a:endParaRPr>
          </a:p>
          <a:p>
            <a:pPr>
              <a:lnSpc>
                <a:spcPct val="100000"/>
              </a:lnSpc>
              <a:spcBef>
                <a:spcPts val="1417"/>
              </a:spcBef>
            </a:pPr>
            <a:endParaRPr b="0" lang="en-US" sz="2000" spc="-1" strike="noStrike">
              <a:solidFill>
                <a:srgbClr val="000000"/>
              </a:solidFill>
              <a:latin typeface="Arial"/>
            </a:endParaRPr>
          </a:p>
        </p:txBody>
      </p:sp>
      <p:pic>
        <p:nvPicPr>
          <p:cNvPr id="290" name="" descr=""/>
          <p:cNvPicPr/>
          <p:nvPr/>
        </p:nvPicPr>
        <p:blipFill>
          <a:blip r:embed="rId1"/>
          <a:stretch/>
        </p:blipFill>
        <p:spPr>
          <a:xfrm>
            <a:off x="905400" y="1762560"/>
            <a:ext cx="5723280" cy="37231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eff7"/>
        </a:solidFill>
      </p:bgPr>
    </p:bg>
    <p:spTree>
      <p:nvGrpSpPr>
        <p:cNvPr id="1" name=""/>
        <p:cNvGrpSpPr/>
        <p:nvPr/>
      </p:nvGrpSpPr>
      <p:grpSpPr>
        <a:xfrm>
          <a:off x="0" y="0"/>
          <a:ext cx="0" cy="0"/>
          <a:chOff x="0" y="0"/>
          <a:chExt cx="0" cy="0"/>
        </a:xfrm>
      </p:grpSpPr>
      <p:sp>
        <p:nvSpPr>
          <p:cNvPr id="291" name="PlaceHolder 1"/>
          <p:cNvSpPr>
            <a:spLocks noGrp="1"/>
          </p:cNvSpPr>
          <p:nvPr>
            <p:ph type="title"/>
          </p:nvPr>
        </p:nvSpPr>
        <p:spPr>
          <a:xfrm>
            <a:off x="914400" y="942840"/>
            <a:ext cx="685764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(EXPLORATION)</a:t>
            </a:r>
            <a:endParaRPr b="0" lang="en-US" sz="2800" spc="-1" strike="noStrike">
              <a:solidFill>
                <a:srgbClr val="000000"/>
              </a:solidFill>
              <a:latin typeface="Arial"/>
            </a:endParaRPr>
          </a:p>
        </p:txBody>
      </p:sp>
      <p:sp>
        <p:nvSpPr>
          <p:cNvPr id="292" name="PlaceHolder 6"/>
          <p:cNvSpPr/>
          <p:nvPr/>
        </p:nvSpPr>
        <p:spPr>
          <a:xfrm>
            <a:off x="5487480" y="1828800"/>
            <a:ext cx="4341960" cy="3939840"/>
          </a:xfrm>
          <a:prstGeom prst="rect">
            <a:avLst/>
          </a:prstGeom>
          <a:noFill/>
          <a:ln w="0">
            <a:noFill/>
          </a:ln>
        </p:spPr>
        <p:style>
          <a:lnRef idx="0"/>
          <a:fillRef idx="0"/>
          <a:effectRef idx="0"/>
          <a:fontRef idx="minor"/>
        </p:style>
        <p:txBody>
          <a:bodyPr lIns="0" rIns="0" tIns="45000" bIns="45000" anchor="t">
            <a:noAutofit/>
          </a:bodyPr>
          <a:p>
            <a:pPr marL="432000" indent="-324000">
              <a:lnSpc>
                <a:spcPct val="100000"/>
              </a:lnSpc>
              <a:spcBef>
                <a:spcPts val="1417"/>
              </a:spcBef>
              <a:buClr>
                <a:srgbClr val="000000"/>
              </a:buClr>
              <a:buSzPct val="45000"/>
              <a:buFont typeface="Wingdings" charset="2"/>
              <a:buChar char=""/>
            </a:pPr>
            <a:r>
              <a:rPr b="0" lang="en-US" sz="1600" spc="-1" strike="noStrike">
                <a:solidFill>
                  <a:srgbClr val="404040"/>
                </a:solidFill>
                <a:latin typeface="Arial"/>
                <a:ea typeface="DejaVu Sans"/>
              </a:rPr>
              <a:t>Violation sections 22107 (unsafe turning) and 22350 (speeding) are the top two violation sections for both injuries and homicides</a:t>
            </a:r>
            <a:endParaRPr b="0" lang="en-US" sz="16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04040"/>
                </a:solidFill>
                <a:latin typeface="Arial"/>
                <a:ea typeface="DejaVu Sans"/>
              </a:rPr>
              <a:t>In third for injuries is 21453A (not stopping for a red light) and 21954A (pedestrians not giving the right of way e.g., jaywalking) for homicides</a:t>
            </a:r>
            <a:endParaRPr b="0" lang="en-US" sz="16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04040"/>
                </a:solidFill>
                <a:latin typeface="Arial"/>
                <a:ea typeface="DejaVu Sans"/>
              </a:rPr>
              <a:t>Miscellaneous road hazards share fourth place for both injuries and homicides</a:t>
            </a:r>
            <a:endParaRPr b="0" lang="en-US" sz="16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1600" spc="-1" strike="noStrike">
                <a:solidFill>
                  <a:srgbClr val="404040"/>
                </a:solidFill>
                <a:latin typeface="Arial"/>
                <a:ea typeface="DejaVu Sans"/>
              </a:rPr>
              <a:t>Finally, 21703 (tailgating) was the fifth highest cause of injury and 21950A (cars not giving the right of way to pedestrians) was the fifth highest cause of homicides</a:t>
            </a:r>
            <a:endParaRPr b="0" lang="en-US" sz="1600" spc="-1" strike="noStrike">
              <a:solidFill>
                <a:srgbClr val="000000"/>
              </a:solidFill>
              <a:latin typeface="Arial"/>
            </a:endParaRPr>
          </a:p>
          <a:p>
            <a:pPr>
              <a:lnSpc>
                <a:spcPct val="100000"/>
              </a:lnSpc>
              <a:spcBef>
                <a:spcPts val="1417"/>
              </a:spcBef>
            </a:pPr>
            <a:endParaRPr b="0" lang="en-US" sz="2000" spc="-1" strike="noStrike">
              <a:solidFill>
                <a:srgbClr val="000000"/>
              </a:solidFill>
              <a:latin typeface="Arial"/>
            </a:endParaRPr>
          </a:p>
        </p:txBody>
      </p:sp>
      <p:pic>
        <p:nvPicPr>
          <p:cNvPr id="293" name="" descr=""/>
          <p:cNvPicPr/>
          <p:nvPr/>
        </p:nvPicPr>
        <p:blipFill>
          <a:blip r:embed="rId1"/>
          <a:stretch/>
        </p:blipFill>
        <p:spPr>
          <a:xfrm>
            <a:off x="1828800" y="1729440"/>
            <a:ext cx="3106440" cy="2020680"/>
          </a:xfrm>
          <a:prstGeom prst="rect">
            <a:avLst/>
          </a:prstGeom>
          <a:ln w="0">
            <a:noFill/>
          </a:ln>
        </p:spPr>
      </p:pic>
      <p:pic>
        <p:nvPicPr>
          <p:cNvPr id="294" name="" descr=""/>
          <p:cNvPicPr/>
          <p:nvPr/>
        </p:nvPicPr>
        <p:blipFill>
          <a:blip r:embed="rId2"/>
          <a:stretch/>
        </p:blipFill>
        <p:spPr>
          <a:xfrm>
            <a:off x="1828800" y="3928680"/>
            <a:ext cx="3085200" cy="20073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eff7"/>
        </a:solidFill>
      </p:bgPr>
    </p:bg>
    <p:spTree>
      <p:nvGrpSpPr>
        <p:cNvPr id="1" name=""/>
        <p:cNvGrpSpPr/>
        <p:nvPr/>
      </p:nvGrpSpPr>
      <p:grpSpPr>
        <a:xfrm>
          <a:off x="0" y="0"/>
          <a:ext cx="0" cy="0"/>
          <a:chOff x="0" y="0"/>
          <a:chExt cx="0" cy="0"/>
        </a:xfrm>
      </p:grpSpPr>
      <p:sp>
        <p:nvSpPr>
          <p:cNvPr id="295" name="PlaceHolder 1"/>
          <p:cNvSpPr>
            <a:spLocks noGrp="1"/>
          </p:cNvSpPr>
          <p:nvPr>
            <p:ph type="title"/>
          </p:nvPr>
        </p:nvSpPr>
        <p:spPr>
          <a:xfrm>
            <a:off x="914400" y="942840"/>
            <a:ext cx="685764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(EXPLORATION)</a:t>
            </a:r>
            <a:endParaRPr b="0" lang="en-US" sz="2800" spc="-1" strike="noStrike">
              <a:solidFill>
                <a:srgbClr val="000000"/>
              </a:solidFill>
              <a:latin typeface="Arial"/>
            </a:endParaRPr>
          </a:p>
        </p:txBody>
      </p:sp>
      <p:pic>
        <p:nvPicPr>
          <p:cNvPr id="296" name="" descr=""/>
          <p:cNvPicPr/>
          <p:nvPr/>
        </p:nvPicPr>
        <p:blipFill>
          <a:blip r:embed="rId1"/>
          <a:srcRect l="274" t="2282" r="549" b="654"/>
          <a:stretch/>
        </p:blipFill>
        <p:spPr>
          <a:xfrm>
            <a:off x="1143000" y="1631160"/>
            <a:ext cx="7833240" cy="4312080"/>
          </a:xfrm>
          <a:prstGeom prst="rect">
            <a:avLst/>
          </a:prstGeom>
          <a:ln w="0">
            <a:noFill/>
          </a:ln>
        </p:spPr>
      </p:pic>
      <p:sp>
        <p:nvSpPr>
          <p:cNvPr id="297" name=""/>
          <p:cNvSpPr/>
          <p:nvPr/>
        </p:nvSpPr>
        <p:spPr>
          <a:xfrm>
            <a:off x="9372600" y="2057400"/>
            <a:ext cx="456840" cy="228240"/>
          </a:xfrm>
          <a:prstGeom prst="rect">
            <a:avLst/>
          </a:prstGeom>
          <a:solidFill>
            <a:srgbClr val="2a6099"/>
          </a:solidFill>
          <a:ln w="0">
            <a:solidFill>
              <a:srgbClr val="4859aa"/>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98" name=""/>
          <p:cNvSpPr/>
          <p:nvPr/>
        </p:nvSpPr>
        <p:spPr>
          <a:xfrm>
            <a:off x="9372600" y="2514600"/>
            <a:ext cx="456840" cy="228240"/>
          </a:xfrm>
          <a:prstGeom prst="rect">
            <a:avLst/>
          </a:prstGeom>
          <a:solidFill>
            <a:srgbClr val="ff4000"/>
          </a:solidFill>
          <a:ln w="0">
            <a:solidFill>
              <a:srgbClr val="4859aa"/>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299" name=""/>
          <p:cNvSpPr/>
          <p:nvPr/>
        </p:nvSpPr>
        <p:spPr>
          <a:xfrm>
            <a:off x="9975600" y="1938240"/>
            <a:ext cx="14763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Injured</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Not Injured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eff7"/>
        </a:solidFill>
      </p:bgPr>
    </p:bg>
    <p:spTree>
      <p:nvGrpSpPr>
        <p:cNvPr id="1" name=""/>
        <p:cNvGrpSpPr/>
        <p:nvPr/>
      </p:nvGrpSpPr>
      <p:grpSpPr>
        <a:xfrm>
          <a:off x="0" y="0"/>
          <a:ext cx="0" cy="0"/>
          <a:chOff x="0" y="0"/>
          <a:chExt cx="0" cy="0"/>
        </a:xfrm>
      </p:grpSpPr>
      <p:sp>
        <p:nvSpPr>
          <p:cNvPr id="300" name="PlaceHolder 1"/>
          <p:cNvSpPr>
            <a:spLocks noGrp="1"/>
          </p:cNvSpPr>
          <p:nvPr>
            <p:ph type="title"/>
          </p:nvPr>
        </p:nvSpPr>
        <p:spPr>
          <a:xfrm>
            <a:off x="914400" y="942840"/>
            <a:ext cx="685764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(EXPLORATION)</a:t>
            </a:r>
            <a:endParaRPr b="0" lang="en-US" sz="2800" spc="-1" strike="noStrike">
              <a:solidFill>
                <a:srgbClr val="000000"/>
              </a:solidFill>
              <a:latin typeface="Arial"/>
            </a:endParaRPr>
          </a:p>
        </p:txBody>
      </p:sp>
      <p:sp>
        <p:nvSpPr>
          <p:cNvPr id="301" name=""/>
          <p:cNvSpPr/>
          <p:nvPr/>
        </p:nvSpPr>
        <p:spPr>
          <a:xfrm>
            <a:off x="9372600" y="2057400"/>
            <a:ext cx="456840" cy="228240"/>
          </a:xfrm>
          <a:prstGeom prst="rect">
            <a:avLst/>
          </a:prstGeom>
          <a:solidFill>
            <a:srgbClr val="2a6099"/>
          </a:solidFill>
          <a:ln w="0">
            <a:solidFill>
              <a:srgbClr val="4859aa"/>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02" name=""/>
          <p:cNvSpPr/>
          <p:nvPr/>
        </p:nvSpPr>
        <p:spPr>
          <a:xfrm>
            <a:off x="9372600" y="2514600"/>
            <a:ext cx="456840" cy="228240"/>
          </a:xfrm>
          <a:prstGeom prst="rect">
            <a:avLst/>
          </a:prstGeom>
          <a:solidFill>
            <a:srgbClr val="ff4000"/>
          </a:solidFill>
          <a:ln w="0">
            <a:solidFill>
              <a:srgbClr val="4859aa"/>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303" name=""/>
          <p:cNvSpPr/>
          <p:nvPr/>
        </p:nvSpPr>
        <p:spPr>
          <a:xfrm>
            <a:off x="9975600" y="1938240"/>
            <a:ext cx="147636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Survived</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Killed</a:t>
            </a:r>
            <a:endParaRPr b="0" lang="en-US" sz="1800" spc="-1" strike="noStrike">
              <a:solidFill>
                <a:srgbClr val="000000"/>
              </a:solidFill>
              <a:latin typeface="Arial"/>
            </a:endParaRPr>
          </a:p>
        </p:txBody>
      </p:sp>
      <p:pic>
        <p:nvPicPr>
          <p:cNvPr id="304" name="" descr=""/>
          <p:cNvPicPr/>
          <p:nvPr/>
        </p:nvPicPr>
        <p:blipFill>
          <a:blip r:embed="rId1"/>
          <a:srcRect l="369" t="2192" r="944" b="728"/>
          <a:stretch/>
        </p:blipFill>
        <p:spPr>
          <a:xfrm>
            <a:off x="1143000" y="1624680"/>
            <a:ext cx="7805160" cy="43185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1097280" y="942840"/>
            <a:ext cx="1005660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cap="all">
                <a:solidFill>
                  <a:srgbClr val="404040"/>
                </a:solidFill>
                <a:latin typeface="Arial"/>
              </a:rPr>
              <a:t>DATA PREPARATION (SELECTION)</a:t>
            </a:r>
            <a:endParaRPr b="0" lang="en-US" sz="2800" spc="-1" strike="noStrike">
              <a:solidFill>
                <a:srgbClr val="000000"/>
              </a:solidFill>
              <a:latin typeface="Arial"/>
            </a:endParaRPr>
          </a:p>
        </p:txBody>
      </p:sp>
      <p:sp>
        <p:nvSpPr>
          <p:cNvPr id="306" name=""/>
          <p:cNvSpPr/>
          <p:nvPr/>
        </p:nvSpPr>
        <p:spPr>
          <a:xfrm>
            <a:off x="6629400" y="1600200"/>
            <a:ext cx="4799520" cy="4342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6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307" name=""/>
          <p:cNvSpPr/>
          <p:nvPr/>
        </p:nvSpPr>
        <p:spPr>
          <a:xfrm>
            <a:off x="1143000" y="2057400"/>
            <a:ext cx="4800240" cy="39456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Person Role</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Vehicle Type</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Primary Address Number</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Primary Address Direction</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Primary Address Suffix</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Intersecting Address Direction</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Intersecting Address Suffix</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Violation Section</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Violation Type</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Hit and Run Level</a:t>
            </a:r>
            <a:endParaRPr b="0" lang="en-US" sz="1800" spc="-1" strike="noStrike">
              <a:solidFill>
                <a:srgbClr val="000000"/>
              </a:solidFill>
              <a:latin typeface="Arial"/>
            </a:endParaRPr>
          </a:p>
        </p:txBody>
      </p:sp>
      <p:sp>
        <p:nvSpPr>
          <p:cNvPr id="308" name=""/>
          <p:cNvSpPr/>
          <p:nvPr/>
        </p:nvSpPr>
        <p:spPr>
          <a:xfrm>
            <a:off x="6400800" y="2057400"/>
            <a:ext cx="4800240" cy="39456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Report ID</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Date-time</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Injury Level</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Person Vehicle Type</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Vehicle Make</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Vehicle Model</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Police Beat</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Primary Address Name</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Intersecting Address Name</a:t>
            </a:r>
            <a:endParaRPr b="0" lang="en-US" sz="1800" spc="-1" strike="noStrike">
              <a:solidFill>
                <a:srgbClr val="000000"/>
              </a:solidFill>
              <a:latin typeface="Arial"/>
            </a:endParaRPr>
          </a:p>
          <a:p>
            <a:pPr marL="216000" indent="-216000">
              <a:lnSpc>
                <a:spcPct val="100000"/>
              </a:lnSpc>
              <a:spcBef>
                <a:spcPts val="567"/>
              </a:spcBef>
              <a:spcAft>
                <a:spcPts val="567"/>
              </a:spcAft>
              <a:buClr>
                <a:srgbClr val="000000"/>
              </a:buClr>
              <a:buSzPct val="45000"/>
              <a:buFont typeface="Wingdings" charset="2"/>
              <a:buChar char=""/>
            </a:pPr>
            <a:r>
              <a:rPr b="0" lang="en-US" sz="1800" spc="-1" strike="noStrike">
                <a:solidFill>
                  <a:srgbClr val="000000"/>
                </a:solidFill>
                <a:latin typeface="Arial"/>
              </a:rPr>
              <a:t>Charge Description</a:t>
            </a:r>
            <a:endParaRPr b="0" lang="en-US" sz="1800" spc="-1" strike="noStrike">
              <a:solidFill>
                <a:srgbClr val="000000"/>
              </a:solidFill>
              <a:latin typeface="Arial"/>
            </a:endParaRPr>
          </a:p>
        </p:txBody>
      </p:sp>
      <p:sp>
        <p:nvSpPr>
          <p:cNvPr id="309" name=""/>
          <p:cNvSpPr/>
          <p:nvPr/>
        </p:nvSpPr>
        <p:spPr>
          <a:xfrm>
            <a:off x="1292040" y="1528920"/>
            <a:ext cx="9829440" cy="459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600" spc="-1" strike="noStrike">
                <a:solidFill>
                  <a:srgbClr val="000000"/>
                </a:solidFill>
                <a:latin typeface="Arial"/>
              </a:rPr>
              <a:t>Left Intact</a:t>
            </a:r>
            <a:r>
              <a:rPr b="1" lang="en-US" sz="2600" spc="-1" strike="noStrike">
                <a:solidFill>
                  <a:srgbClr val="000000"/>
                </a:solidFill>
                <a:latin typeface="Arial"/>
              </a:rPr>
              <a:t>	</a:t>
            </a:r>
            <a:r>
              <a:rPr b="1" lang="en-US" sz="2600" spc="-1" strike="noStrike">
                <a:solidFill>
                  <a:srgbClr val="000000"/>
                </a:solidFill>
                <a:latin typeface="Arial"/>
              </a:rPr>
              <a:t>	</a:t>
            </a:r>
            <a:r>
              <a:rPr b="1" lang="en-US" sz="2600" spc="-1" strike="noStrike">
                <a:solidFill>
                  <a:srgbClr val="000000"/>
                </a:solidFill>
                <a:latin typeface="Arial"/>
              </a:rPr>
              <a:t>	</a:t>
            </a:r>
            <a:r>
              <a:rPr b="1" lang="en-US" sz="2600" spc="-1" strike="noStrike">
                <a:solidFill>
                  <a:srgbClr val="000000"/>
                </a:solidFill>
                <a:latin typeface="Arial"/>
              </a:rPr>
              <a:t>	</a:t>
            </a:r>
            <a:r>
              <a:rPr b="1" lang="en-US" sz="2600" spc="-1" strike="noStrike">
                <a:solidFill>
                  <a:srgbClr val="000000"/>
                </a:solidFill>
                <a:latin typeface="Arial"/>
              </a:rPr>
              <a:t>       Removed</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1097280" y="942840"/>
            <a:ext cx="1005660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cap="all">
                <a:solidFill>
                  <a:srgbClr val="404040"/>
                </a:solidFill>
                <a:latin typeface="Arial"/>
              </a:rPr>
              <a:t>DATA PREPARATION (CONSTRUCTION)</a:t>
            </a:r>
            <a:endParaRPr b="0" lang="en-US" sz="2800" spc="-1" strike="noStrike">
              <a:solidFill>
                <a:srgbClr val="000000"/>
              </a:solidFill>
              <a:latin typeface="Arial"/>
            </a:endParaRPr>
          </a:p>
        </p:txBody>
      </p:sp>
      <p:sp>
        <p:nvSpPr>
          <p:cNvPr id="311" name=""/>
          <p:cNvSpPr/>
          <p:nvPr/>
        </p:nvSpPr>
        <p:spPr>
          <a:xfrm>
            <a:off x="915120" y="2286000"/>
            <a:ext cx="10285920" cy="27428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2268"/>
              </a:spcBef>
              <a:spcAft>
                <a:spcPts val="2268"/>
              </a:spcAft>
              <a:buClr>
                <a:srgbClr val="000000"/>
              </a:buClr>
              <a:buSzPct val="45000"/>
              <a:buFont typeface="Wingdings" charset="2"/>
              <a:buChar char=""/>
            </a:pPr>
            <a:r>
              <a:rPr b="0" lang="en-US" sz="1600" spc="-1" strike="noStrike">
                <a:solidFill>
                  <a:srgbClr val="000000"/>
                </a:solidFill>
                <a:latin typeface="Arial"/>
                <a:ea typeface="DejaVu Sans"/>
              </a:rPr>
              <a:t>Date-time (YYYY-MM-DD HH:MM:SS) → Year, Month, Weekday, Hour</a:t>
            </a:r>
            <a:endParaRPr b="0" lang="en-US" sz="1600" spc="-1" strike="noStrike">
              <a:solidFill>
                <a:srgbClr val="000000"/>
              </a:solidFill>
              <a:latin typeface="Arial"/>
            </a:endParaRPr>
          </a:p>
          <a:p>
            <a:pPr marL="216000" indent="-216000">
              <a:lnSpc>
                <a:spcPct val="100000"/>
              </a:lnSpc>
              <a:spcBef>
                <a:spcPts val="2268"/>
              </a:spcBef>
              <a:spcAft>
                <a:spcPts val="2268"/>
              </a:spcAft>
              <a:buClr>
                <a:srgbClr val="000000"/>
              </a:buClr>
              <a:buSzPct val="45000"/>
              <a:buFont typeface="Wingdings" charset="2"/>
              <a:buChar char=""/>
            </a:pPr>
            <a:r>
              <a:rPr b="0" lang="en-US" sz="1600" spc="-1" strike="noStrike">
                <a:solidFill>
                  <a:srgbClr val="000000"/>
                </a:solidFill>
                <a:latin typeface="Arial"/>
                <a:ea typeface="DejaVu Sans"/>
              </a:rPr>
              <a:t>Police Beat (numeric 3-999) → Used equal frequency binning with a bin size of 100 (10 bins total)</a:t>
            </a:r>
            <a:endParaRPr b="0" lang="en-US" sz="1600" spc="-1" strike="noStrike">
              <a:solidFill>
                <a:srgbClr val="000000"/>
              </a:solidFill>
              <a:latin typeface="Arial"/>
            </a:endParaRPr>
          </a:p>
          <a:p>
            <a:pPr marL="216000" indent="-216000">
              <a:lnSpc>
                <a:spcPct val="100000"/>
              </a:lnSpc>
              <a:spcBef>
                <a:spcPts val="2268"/>
              </a:spcBef>
              <a:spcAft>
                <a:spcPts val="2268"/>
              </a:spcAft>
              <a:buClr>
                <a:srgbClr val="000000"/>
              </a:buClr>
              <a:buSzPct val="45000"/>
              <a:buFont typeface="Wingdings" charset="2"/>
              <a:buChar char=""/>
            </a:pPr>
            <a:r>
              <a:rPr b="0" lang="en-US" sz="1600" spc="-1" strike="noStrike">
                <a:solidFill>
                  <a:srgbClr val="000000"/>
                </a:solidFill>
                <a:latin typeface="Arial"/>
                <a:ea typeface="DejaVu Sans"/>
              </a:rPr>
              <a:t>Google Image search was used to determine vehicle type based on make and model</a:t>
            </a:r>
            <a:endParaRPr b="0" lang="en-US" sz="1600" spc="-1" strike="noStrike">
              <a:solidFill>
                <a:srgbClr val="000000"/>
              </a:solidFill>
              <a:latin typeface="Arial"/>
            </a:endParaRPr>
          </a:p>
          <a:p>
            <a:pPr marL="216000" indent="-216000">
              <a:lnSpc>
                <a:spcPct val="100000"/>
              </a:lnSpc>
              <a:spcBef>
                <a:spcPts val="2268"/>
              </a:spcBef>
              <a:spcAft>
                <a:spcPts val="2268"/>
              </a:spcAft>
              <a:buClr>
                <a:srgbClr val="000000"/>
              </a:buClr>
              <a:buSzPct val="45000"/>
              <a:buFont typeface="Wingdings" charset="2"/>
              <a:buChar char=""/>
            </a:pPr>
            <a:r>
              <a:rPr b="0" lang="en-US" sz="1600" spc="-1" strike="noStrike">
                <a:solidFill>
                  <a:srgbClr val="000000"/>
                </a:solidFill>
                <a:latin typeface="Arial"/>
                <a:ea typeface="DejaVu Sans"/>
              </a:rPr>
              <a:t>Created Injured class and Killed class → IF (injury_count &gt; 0) Injured = YES else Injured = NO</a:t>
            </a:r>
            <a:endParaRPr b="0" lang="en-US" sz="16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1097280" y="942840"/>
            <a:ext cx="1005660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cap="all">
                <a:solidFill>
                  <a:srgbClr val="404040"/>
                </a:solidFill>
                <a:latin typeface="Arial"/>
              </a:rPr>
              <a:t>DATA PREPARATION (CLEANING EXAMPLE)</a:t>
            </a:r>
            <a:endParaRPr b="0" lang="en-US" sz="2800" spc="-1" strike="noStrike">
              <a:solidFill>
                <a:srgbClr val="000000"/>
              </a:solidFill>
              <a:latin typeface="Arial"/>
            </a:endParaRPr>
          </a:p>
        </p:txBody>
      </p:sp>
      <p:sp>
        <p:nvSpPr>
          <p:cNvPr id="313" name=""/>
          <p:cNvSpPr/>
          <p:nvPr/>
        </p:nvSpPr>
        <p:spPr>
          <a:xfrm>
            <a:off x="914400" y="1600200"/>
            <a:ext cx="10285920" cy="4342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6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pic>
        <p:nvPicPr>
          <p:cNvPr id="314" name="" descr=""/>
          <p:cNvPicPr/>
          <p:nvPr/>
        </p:nvPicPr>
        <p:blipFill>
          <a:blip r:embed="rId1"/>
          <a:srcRect l="26262" t="10117" r="47476" b="63202"/>
          <a:stretch/>
        </p:blipFill>
        <p:spPr>
          <a:xfrm>
            <a:off x="2036880" y="2047320"/>
            <a:ext cx="3428640" cy="1958760"/>
          </a:xfrm>
          <a:prstGeom prst="rect">
            <a:avLst/>
          </a:prstGeom>
          <a:ln w="0">
            <a:noFill/>
          </a:ln>
        </p:spPr>
      </p:pic>
      <p:sp>
        <p:nvSpPr>
          <p:cNvPr id="315" name=""/>
          <p:cNvSpPr/>
          <p:nvPr/>
        </p:nvSpPr>
        <p:spPr>
          <a:xfrm>
            <a:off x="1143000" y="1528920"/>
            <a:ext cx="9829440" cy="769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rPr>
              <a:t>An example of data cleaning on the primary address number attribute</a:t>
            </a:r>
            <a:endParaRPr b="0" lang="en-US" sz="2400" spc="-1" strike="noStrike">
              <a:solidFill>
                <a:srgbClr val="000000"/>
              </a:solidFill>
              <a:latin typeface="Arial"/>
            </a:endParaRPr>
          </a:p>
        </p:txBody>
      </p:sp>
      <p:pic>
        <p:nvPicPr>
          <p:cNvPr id="316" name="" descr=""/>
          <p:cNvPicPr/>
          <p:nvPr/>
        </p:nvPicPr>
        <p:blipFill>
          <a:blip r:embed="rId2"/>
          <a:srcRect l="16888" t="26782" r="73722" b="49871"/>
          <a:stretch/>
        </p:blipFill>
        <p:spPr>
          <a:xfrm>
            <a:off x="2286000" y="4343400"/>
            <a:ext cx="1305720" cy="1599840"/>
          </a:xfrm>
          <a:prstGeom prst="rect">
            <a:avLst/>
          </a:prstGeom>
          <a:ln w="0">
            <a:noFill/>
          </a:ln>
        </p:spPr>
      </p:pic>
      <p:pic>
        <p:nvPicPr>
          <p:cNvPr id="317" name="" descr=""/>
          <p:cNvPicPr/>
          <p:nvPr/>
        </p:nvPicPr>
        <p:blipFill>
          <a:blip r:embed="rId3"/>
          <a:srcRect l="16888" t="33447" r="71007" b="36539"/>
          <a:stretch/>
        </p:blipFill>
        <p:spPr>
          <a:xfrm>
            <a:off x="3886200" y="4343400"/>
            <a:ext cx="1309680" cy="1599120"/>
          </a:xfrm>
          <a:prstGeom prst="rect">
            <a:avLst/>
          </a:prstGeom>
          <a:ln w="0">
            <a:noFill/>
          </a:ln>
        </p:spPr>
      </p:pic>
      <p:pic>
        <p:nvPicPr>
          <p:cNvPr id="318" name="" descr=""/>
          <p:cNvPicPr/>
          <p:nvPr/>
        </p:nvPicPr>
        <p:blipFill>
          <a:blip r:embed="rId4"/>
          <a:srcRect l="602" t="11918" r="69973" b="69101"/>
          <a:stretch/>
        </p:blipFill>
        <p:spPr>
          <a:xfrm>
            <a:off x="6390360" y="2057400"/>
            <a:ext cx="3209040" cy="1175760"/>
          </a:xfrm>
          <a:prstGeom prst="rect">
            <a:avLst/>
          </a:prstGeom>
          <a:ln w="0">
            <a:noFill/>
          </a:ln>
        </p:spPr>
      </p:pic>
      <p:pic>
        <p:nvPicPr>
          <p:cNvPr id="319" name="" descr=""/>
          <p:cNvPicPr/>
          <p:nvPr/>
        </p:nvPicPr>
        <p:blipFill>
          <a:blip r:embed="rId5"/>
          <a:srcRect l="601" t="11766" r="73723" b="69998"/>
          <a:stretch/>
        </p:blipFill>
        <p:spPr>
          <a:xfrm>
            <a:off x="6390360" y="3233520"/>
            <a:ext cx="3209040" cy="1294200"/>
          </a:xfrm>
          <a:prstGeom prst="rect">
            <a:avLst/>
          </a:prstGeom>
          <a:ln w="0">
            <a:noFill/>
          </a:ln>
        </p:spPr>
      </p:pic>
      <p:pic>
        <p:nvPicPr>
          <p:cNvPr id="320" name="" descr=""/>
          <p:cNvPicPr/>
          <p:nvPr/>
        </p:nvPicPr>
        <p:blipFill>
          <a:blip r:embed="rId6"/>
          <a:srcRect l="49906" t="56262" r="605" b="4296"/>
          <a:stretch/>
        </p:blipFill>
        <p:spPr>
          <a:xfrm>
            <a:off x="6390360" y="4528080"/>
            <a:ext cx="3210480" cy="1453320"/>
          </a:xfrm>
          <a:prstGeom prst="rect">
            <a:avLst/>
          </a:prstGeom>
          <a:ln w="0">
            <a:noFill/>
          </a:ln>
        </p:spPr>
      </p:pic>
      <p:sp>
        <p:nvSpPr>
          <p:cNvPr id="321" name=""/>
          <p:cNvSpPr/>
          <p:nvPr/>
        </p:nvSpPr>
        <p:spPr>
          <a:xfrm>
            <a:off x="2101680" y="4094280"/>
            <a:ext cx="2971440" cy="21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Arial"/>
              </a:rPr>
              <a:t>Years are appended to address number</a:t>
            </a:r>
            <a:endParaRPr b="0" lang="en-US" sz="900" spc="-1" strike="noStrike">
              <a:solidFill>
                <a:srgbClr val="000000"/>
              </a:solidFill>
              <a:latin typeface="Arial"/>
            </a:endParaRPr>
          </a:p>
        </p:txBody>
      </p:sp>
      <p:sp>
        <p:nvSpPr>
          <p:cNvPr id="322" name=""/>
          <p:cNvSpPr/>
          <p:nvPr/>
        </p:nvSpPr>
        <p:spPr>
          <a:xfrm>
            <a:off x="2057400" y="5953680"/>
            <a:ext cx="2971440" cy="21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900" spc="-1" strike="noStrike">
                <a:solidFill>
                  <a:srgbClr val="000000"/>
                </a:solidFill>
                <a:latin typeface="Arial"/>
              </a:rPr>
              <a:t>Significant jumps in address number sequences</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1097280" y="942840"/>
            <a:ext cx="10056600" cy="585720"/>
          </a:xfrm>
          <a:prstGeom prst="rect">
            <a:avLst/>
          </a:prstGeom>
          <a:noFill/>
          <a:ln w="0">
            <a:noFill/>
          </a:ln>
        </p:spPr>
        <p:txBody>
          <a:bodyPr lIns="90000" rIns="90000" tIns="45000" bIns="45000" anchor="ctr">
            <a:normAutofit/>
          </a:bodyPr>
          <a:p>
            <a:pPr indent="0">
              <a:lnSpc>
                <a:spcPct val="90000"/>
              </a:lnSpc>
              <a:buNone/>
              <a:tabLst>
                <a:tab algn="l" pos="0"/>
              </a:tabLst>
            </a:pPr>
            <a:r>
              <a:rPr b="0" lang="en-US" sz="2800" spc="-52" strike="noStrike" cap="all">
                <a:solidFill>
                  <a:srgbClr val="404040"/>
                </a:solidFill>
                <a:latin typeface="Arial"/>
              </a:rPr>
              <a:t>DATA MODELING (INJURY)</a:t>
            </a:r>
            <a:endParaRPr b="0" lang="en-US" sz="2800" spc="-1" strike="noStrike">
              <a:solidFill>
                <a:srgbClr val="000000"/>
              </a:solidFill>
              <a:latin typeface="Arial"/>
            </a:endParaRPr>
          </a:p>
        </p:txBody>
      </p:sp>
      <p:sp>
        <p:nvSpPr>
          <p:cNvPr id="324" name=""/>
          <p:cNvSpPr/>
          <p:nvPr/>
        </p:nvSpPr>
        <p:spPr>
          <a:xfrm>
            <a:off x="1143720" y="1828800"/>
            <a:ext cx="4570920" cy="39265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Arial"/>
                <a:ea typeface="DejaVu Sans"/>
              </a:rPr>
              <a:t>I began by using the J48 decision tree classifier algorithm using Injury as the class value</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Arial"/>
                <a:ea typeface="DejaVu Sans"/>
              </a:rPr>
              <a:t>This was chosen for the following reasons:</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US" sz="1600" spc="-1" strike="noStrike">
                <a:solidFill>
                  <a:srgbClr val="000000"/>
                </a:solidFill>
                <a:latin typeface="Arial"/>
                <a:ea typeface="DejaVu Sans"/>
              </a:rPr>
              <a:t>Not as much data preparation required</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US" sz="1600" spc="-1" strike="noStrike">
                <a:solidFill>
                  <a:srgbClr val="000000"/>
                </a:solidFill>
                <a:latin typeface="Arial"/>
                <a:ea typeface="DejaVu Sans"/>
              </a:rPr>
              <a:t>A majority of the attributes were nominal values</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US" sz="1600" spc="-1" strike="noStrike">
                <a:solidFill>
                  <a:srgbClr val="000000"/>
                </a:solidFill>
                <a:latin typeface="Arial"/>
                <a:ea typeface="DejaVu Sans"/>
              </a:rPr>
              <a:t>Easy to visualize (well, not yet...)</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Arial"/>
                <a:ea typeface="DejaVu Sans"/>
              </a:rPr>
              <a:t>Parameters were left untouched</a:t>
            </a:r>
            <a:endParaRPr b="0" lang="en-US" sz="1600" spc="-1" strike="noStrike">
              <a:solidFill>
                <a:srgbClr val="000000"/>
              </a:solidFill>
              <a:latin typeface="Arial"/>
            </a:endParaRPr>
          </a:p>
        </p:txBody>
      </p:sp>
      <p:pic>
        <p:nvPicPr>
          <p:cNvPr id="325" name="" descr=""/>
          <p:cNvPicPr/>
          <p:nvPr/>
        </p:nvPicPr>
        <p:blipFill>
          <a:blip r:embed="rId1"/>
          <a:srcRect l="366" t="8653" r="917" b="7190"/>
          <a:stretch/>
        </p:blipFill>
        <p:spPr>
          <a:xfrm>
            <a:off x="5486400" y="1600200"/>
            <a:ext cx="5720400" cy="2742840"/>
          </a:xfrm>
          <a:prstGeom prst="rect">
            <a:avLst/>
          </a:prstGeom>
          <a:ln w="0">
            <a:noFill/>
          </a:ln>
        </p:spPr>
      </p:pic>
      <p:pic>
        <p:nvPicPr>
          <p:cNvPr id="326" name="" descr=""/>
          <p:cNvPicPr/>
          <p:nvPr/>
        </p:nvPicPr>
        <p:blipFill>
          <a:blip r:embed="rId2"/>
          <a:srcRect l="10182" t="79766" r="69867" b="3549"/>
          <a:stretch/>
        </p:blipFill>
        <p:spPr>
          <a:xfrm>
            <a:off x="5486400" y="4343400"/>
            <a:ext cx="3428640" cy="16120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1097280" y="942840"/>
            <a:ext cx="1005660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cap="all">
                <a:solidFill>
                  <a:srgbClr val="404040"/>
                </a:solidFill>
                <a:latin typeface="Arial"/>
              </a:rPr>
              <a:t>DISCUSSION OF RESULTS (INJURY)</a:t>
            </a:r>
            <a:endParaRPr b="0" lang="en-US" sz="2800" spc="-1" strike="noStrike">
              <a:solidFill>
                <a:srgbClr val="000000"/>
              </a:solidFill>
              <a:latin typeface="Arial"/>
            </a:endParaRPr>
          </a:p>
        </p:txBody>
      </p:sp>
      <p:pic>
        <p:nvPicPr>
          <p:cNvPr id="328" name="" descr=""/>
          <p:cNvPicPr/>
          <p:nvPr/>
        </p:nvPicPr>
        <p:blipFill>
          <a:blip r:embed="rId1"/>
          <a:srcRect l="2358" t="29995" r="2013" b="29995"/>
          <a:stretch/>
        </p:blipFill>
        <p:spPr>
          <a:xfrm>
            <a:off x="1600200" y="1734840"/>
            <a:ext cx="9143640" cy="2151000"/>
          </a:xfrm>
          <a:prstGeom prst="rect">
            <a:avLst/>
          </a:prstGeom>
          <a:ln w="0">
            <a:noFill/>
          </a:ln>
        </p:spPr>
      </p:pic>
      <p:pic>
        <p:nvPicPr>
          <p:cNvPr id="329" name="" descr=""/>
          <p:cNvPicPr/>
          <p:nvPr/>
        </p:nvPicPr>
        <p:blipFill>
          <a:blip r:embed="rId2"/>
          <a:srcRect l="484" t="33328" r="2013" b="33328"/>
          <a:stretch/>
        </p:blipFill>
        <p:spPr>
          <a:xfrm>
            <a:off x="1600200" y="4177800"/>
            <a:ext cx="9182520" cy="17654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1097280" y="942840"/>
            <a:ext cx="1005660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cap="all">
                <a:solidFill>
                  <a:srgbClr val="404040"/>
                </a:solidFill>
                <a:latin typeface="Arial"/>
              </a:rPr>
              <a:t>DISCUSSION OF RESULTS (INJURY)</a:t>
            </a:r>
            <a:endParaRPr b="0" lang="en-US" sz="2800" spc="-1" strike="noStrike">
              <a:solidFill>
                <a:srgbClr val="000000"/>
              </a:solidFill>
              <a:latin typeface="Arial"/>
            </a:endParaRPr>
          </a:p>
        </p:txBody>
      </p:sp>
      <p:sp>
        <p:nvSpPr>
          <p:cNvPr id="331" name=""/>
          <p:cNvSpPr/>
          <p:nvPr/>
        </p:nvSpPr>
        <p:spPr>
          <a:xfrm>
            <a:off x="4343400" y="1922040"/>
            <a:ext cx="3200040" cy="4249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600" spc="-1" strike="noStrike">
                <a:solidFill>
                  <a:srgbClr val="000000"/>
                </a:solidFill>
                <a:latin typeface="Arial"/>
              </a:rPr>
              <a:t>The attribute with the highest information gain for normal collisions was the violation section</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Arial"/>
              </a:rPr>
              <a:t>3 of the top 5 violation sections correlated with injury were leaf nodes, meaning that there was not much ambiguity in the model’s prediction</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600" spc="-1" strike="noStrike">
                <a:solidFill>
                  <a:srgbClr val="000000"/>
                </a:solidFill>
                <a:latin typeface="Arial"/>
              </a:rPr>
              <a:t>22107 (unsafe turning) and MISC_HAZ are understandably a bit more ambiguous, therefore further branching was required</a:t>
            </a:r>
            <a:endParaRPr b="0" lang="en-US" sz="1600" spc="-1" strike="noStrike">
              <a:solidFill>
                <a:srgbClr val="000000"/>
              </a:solidFill>
              <a:latin typeface="Arial"/>
            </a:endParaRPr>
          </a:p>
        </p:txBody>
      </p:sp>
      <p:pic>
        <p:nvPicPr>
          <p:cNvPr id="332" name="" descr=""/>
          <p:cNvPicPr/>
          <p:nvPr/>
        </p:nvPicPr>
        <p:blipFill>
          <a:blip r:embed="rId1"/>
          <a:srcRect l="28467" t="2570" r="28725" b="959"/>
          <a:stretch/>
        </p:blipFill>
        <p:spPr>
          <a:xfrm>
            <a:off x="791640" y="1590840"/>
            <a:ext cx="3446640" cy="4370040"/>
          </a:xfrm>
          <a:prstGeom prst="rect">
            <a:avLst/>
          </a:prstGeom>
          <a:ln w="0">
            <a:noFill/>
          </a:ln>
        </p:spPr>
      </p:pic>
      <p:pic>
        <p:nvPicPr>
          <p:cNvPr id="333" name="" descr=""/>
          <p:cNvPicPr/>
          <p:nvPr/>
        </p:nvPicPr>
        <p:blipFill>
          <a:blip r:embed="rId2"/>
          <a:srcRect l="20415" t="6666" r="34581" b="677"/>
          <a:stretch/>
        </p:blipFill>
        <p:spPr>
          <a:xfrm>
            <a:off x="7620120" y="1600200"/>
            <a:ext cx="3809520" cy="4411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905480" y="3135240"/>
            <a:ext cx="3579480" cy="585720"/>
          </a:xfrm>
          <a:prstGeom prst="rect">
            <a:avLst/>
          </a:prstGeom>
          <a:noFill/>
          <a:ln w="0">
            <a:noFill/>
          </a:ln>
        </p:spPr>
        <p:txBody>
          <a:bodyPr lIns="90000" rIns="90000" tIns="45000" bIns="45000" anchor="ctr">
            <a:noAutofit/>
          </a:bodyPr>
          <a:p>
            <a:pPr indent="0" algn="r">
              <a:lnSpc>
                <a:spcPct val="90000"/>
              </a:lnSpc>
              <a:buNone/>
              <a:tabLst>
                <a:tab algn="l" pos="0"/>
              </a:tabLst>
            </a:pPr>
            <a:r>
              <a:rPr b="0" lang="en-US" sz="4800" spc="-52" strike="noStrike" cap="all">
                <a:solidFill>
                  <a:srgbClr val="262626"/>
                </a:solidFill>
                <a:latin typeface="Arial"/>
              </a:rPr>
              <a:t>Question:</a:t>
            </a:r>
            <a:endParaRPr b="0" lang="en-US" sz="4800" spc="-1" strike="noStrike">
              <a:solidFill>
                <a:srgbClr val="000000"/>
              </a:solidFill>
              <a:latin typeface="Arial"/>
            </a:endParaRPr>
          </a:p>
        </p:txBody>
      </p:sp>
      <p:sp>
        <p:nvSpPr>
          <p:cNvPr id="268" name="PlaceHolder 2"/>
          <p:cNvSpPr>
            <a:spLocks noGrp="1"/>
          </p:cNvSpPr>
          <p:nvPr>
            <p:ph/>
          </p:nvPr>
        </p:nvSpPr>
        <p:spPr>
          <a:xfrm>
            <a:off x="7185600" y="831240"/>
            <a:ext cx="4014360" cy="5193720"/>
          </a:xfrm>
          <a:prstGeom prst="rect">
            <a:avLst/>
          </a:prstGeom>
          <a:noFill/>
          <a:ln w="0">
            <a:noFill/>
          </a:ln>
        </p:spPr>
        <p:txBody>
          <a:bodyPr lIns="0" rIns="0" tIns="45000" bIns="45000" anchor="ctr">
            <a:noAutofit/>
          </a:bodyPr>
          <a:p>
            <a:pPr indent="0">
              <a:lnSpc>
                <a:spcPct val="150000"/>
              </a:lnSpc>
              <a:spcBef>
                <a:spcPts val="1417"/>
              </a:spcBef>
              <a:buNone/>
              <a:tabLst>
                <a:tab algn="l" pos="0"/>
              </a:tabLst>
            </a:pPr>
            <a:r>
              <a:rPr b="0" lang="en-US" sz="1600" spc="188" strike="noStrike">
                <a:solidFill>
                  <a:srgbClr val="000000"/>
                </a:solidFill>
                <a:latin typeface="Arial"/>
                <a:ea typeface="Noto Sans CJK SC"/>
              </a:rPr>
              <a:t>Which factors provided within the San-Diego Traffic Collisions dataset contribute the most towards vehicle-related incidents involving injury and/or homicides?</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914400" y="942840"/>
            <a:ext cx="570996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CONCLUSIONS</a:t>
            </a:r>
            <a:endParaRPr b="0" lang="en-US" sz="2800" spc="-1" strike="noStrike">
              <a:solidFill>
                <a:srgbClr val="000000"/>
              </a:solidFill>
              <a:latin typeface="Arial"/>
            </a:endParaRPr>
          </a:p>
        </p:txBody>
      </p:sp>
      <p:sp>
        <p:nvSpPr>
          <p:cNvPr id="335" name=""/>
          <p:cNvSpPr/>
          <p:nvPr/>
        </p:nvSpPr>
        <p:spPr>
          <a:xfrm>
            <a:off x="914400" y="1981080"/>
            <a:ext cx="4800240" cy="28191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Date-time would have an effect on collision rates</a:t>
            </a: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Cyclist, motorcyclists, and pedestrians would have a higher rate of injury/fatalities</a:t>
            </a: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Violation section/type would have an effect on severity of the collision</a:t>
            </a:r>
            <a:endParaRPr b="0" lang="en-US" sz="1600" spc="-1" strike="noStrike">
              <a:solidFill>
                <a:srgbClr val="000000"/>
              </a:solidFill>
              <a:latin typeface="Arial"/>
            </a:endParaRPr>
          </a:p>
        </p:txBody>
      </p:sp>
      <p:sp>
        <p:nvSpPr>
          <p:cNvPr id="336" name=""/>
          <p:cNvSpPr/>
          <p:nvPr/>
        </p:nvSpPr>
        <p:spPr>
          <a:xfrm>
            <a:off x="5943600" y="2057400"/>
            <a:ext cx="5257440" cy="3824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A significant correlation between the hour of day and number of injuries was discovered. The least injuries occur at 4am, and the most occur at 5pm. Friday, Saturday, and Sunday appear to have the highest rate of injuries/deaths, as predicted. </a:t>
            </a:r>
            <a:br>
              <a:rPr sz="1600"/>
            </a:br>
            <a:r>
              <a:rPr b="0" lang="en-US" sz="1600" spc="-1" strike="noStrike">
                <a:solidFill>
                  <a:srgbClr val="000000"/>
                </a:solidFill>
                <a:latin typeface="Arial"/>
                <a:ea typeface="Noto Sans CJK SC"/>
              </a:rPr>
              <a:t> </a:t>
            </a: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This prediction was correct</a:t>
            </a:r>
            <a:endParaRPr b="0" lang="en-US" sz="1600" spc="-1" strike="noStrike">
              <a:solidFill>
                <a:srgbClr val="000000"/>
              </a:solidFill>
              <a:latin typeface="Arial"/>
            </a:endParaRPr>
          </a:p>
          <a:p>
            <a:pPr>
              <a:lnSpc>
                <a:spcPct val="100000"/>
              </a:lnSpc>
              <a:spcBef>
                <a:spcPts val="916"/>
              </a:spcBef>
            </a:pPr>
            <a:br>
              <a:rPr sz="1600"/>
            </a:b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This prediction was also correct. Naurally, the Vehicle Code (VC) violation type was more likely to be associated with injury and homicides than the other types. As we covered, there were a handful of violation sections that had a high correlation with injury and homicides</a:t>
            </a:r>
            <a:endParaRPr b="0" lang="en-US" sz="1600" spc="-1" strike="noStrike">
              <a:solidFill>
                <a:srgbClr val="000000"/>
              </a:solidFill>
              <a:latin typeface="Arial"/>
            </a:endParaRPr>
          </a:p>
        </p:txBody>
      </p:sp>
      <p:sp>
        <p:nvSpPr>
          <p:cNvPr id="337" name=""/>
          <p:cNvSpPr/>
          <p:nvPr/>
        </p:nvSpPr>
        <p:spPr>
          <a:xfrm>
            <a:off x="1143000" y="1521720"/>
            <a:ext cx="9829440" cy="459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600" spc="-1" strike="noStrike">
                <a:solidFill>
                  <a:srgbClr val="000000"/>
                </a:solidFill>
                <a:latin typeface="Arial"/>
              </a:rPr>
              <a:t>Prediction</a:t>
            </a:r>
            <a:r>
              <a:rPr b="0" lang="en-US" sz="2600" spc="-1" strike="noStrike">
                <a:solidFill>
                  <a:srgbClr val="000000"/>
                </a:solidFill>
                <a:latin typeface="Arial"/>
              </a:rPr>
              <a:t>	</a:t>
            </a:r>
            <a:r>
              <a:rPr b="0" lang="en-US" sz="2600" spc="-1" strike="noStrike">
                <a:solidFill>
                  <a:srgbClr val="000000"/>
                </a:solidFill>
                <a:latin typeface="Arial"/>
              </a:rPr>
              <a:t>	</a:t>
            </a:r>
            <a:r>
              <a:rPr b="0" lang="en-US" sz="2600" spc="-1" strike="noStrike">
                <a:solidFill>
                  <a:srgbClr val="000000"/>
                </a:solidFill>
                <a:latin typeface="Arial"/>
              </a:rPr>
              <a:t>	</a:t>
            </a:r>
            <a:r>
              <a:rPr b="0" lang="en-US" sz="2600" spc="-1" strike="noStrike">
                <a:solidFill>
                  <a:srgbClr val="000000"/>
                </a:solidFill>
                <a:latin typeface="Arial"/>
              </a:rPr>
              <a:t>	</a:t>
            </a:r>
            <a:r>
              <a:rPr b="0" lang="en-US" sz="2600" spc="-1" strike="noStrike">
                <a:solidFill>
                  <a:srgbClr val="000000"/>
                </a:solidFill>
                <a:latin typeface="Arial"/>
              </a:rPr>
              <a:t>    Outcome</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914400" y="942840"/>
            <a:ext cx="570996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CONCLUSIONS</a:t>
            </a:r>
            <a:endParaRPr b="0" lang="en-US" sz="2800" spc="-1" strike="noStrike">
              <a:solidFill>
                <a:srgbClr val="000000"/>
              </a:solidFill>
              <a:latin typeface="Arial"/>
            </a:endParaRPr>
          </a:p>
        </p:txBody>
      </p:sp>
      <p:sp>
        <p:nvSpPr>
          <p:cNvPr id="339" name=""/>
          <p:cNvSpPr/>
          <p:nvPr/>
        </p:nvSpPr>
        <p:spPr>
          <a:xfrm>
            <a:off x="914400" y="1981080"/>
            <a:ext cx="4800240" cy="39546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Certain Police beats might have a higher collision rate due to busier streets</a:t>
            </a: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Certain address suffixes would have a higher degree of injuries and/or homicides</a:t>
            </a: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More injuries and deaths towards the North-East</a:t>
            </a: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Hit and runs marked as felonies would have a higher rate of injury and homicides in comparison to misdemeanors</a:t>
            </a:r>
            <a:endParaRPr b="0" lang="en-US" sz="1600" spc="-1" strike="noStrike">
              <a:solidFill>
                <a:srgbClr val="000000"/>
              </a:solidFill>
              <a:latin typeface="Arial"/>
            </a:endParaRPr>
          </a:p>
        </p:txBody>
      </p:sp>
      <p:sp>
        <p:nvSpPr>
          <p:cNvPr id="340" name=""/>
          <p:cNvSpPr/>
          <p:nvPr/>
        </p:nvSpPr>
        <p:spPr>
          <a:xfrm>
            <a:off x="5943600" y="2057400"/>
            <a:ext cx="5257440" cy="34963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Certain police beats, such as beat 122, had a substantial increase of injuries and homicides in comparison to others</a:t>
            </a: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Streets had the highest amount of injuries and deaths, followed by avenues, and then roads</a:t>
            </a: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The opposite was true. Significantly more injuries and deaths occurred in the South-West i.e., the heart of San-Diego. This makes more sense in retrospect.</a:t>
            </a:r>
            <a:endParaRPr b="0" lang="en-US" sz="1600" spc="-1" strike="noStrike">
              <a:solidFill>
                <a:srgbClr val="000000"/>
              </a:solidFill>
              <a:latin typeface="Arial"/>
            </a:endParaRPr>
          </a:p>
          <a:p>
            <a:pPr>
              <a:lnSpc>
                <a:spcPct val="100000"/>
              </a:lnSpc>
              <a:spcBef>
                <a:spcPts val="916"/>
              </a:spcBef>
            </a:pPr>
            <a:endParaRPr b="0" lang="en-US" sz="1600" spc="-1" strike="noStrike">
              <a:solidFill>
                <a:srgbClr val="000000"/>
              </a:solidFill>
              <a:latin typeface="Arial"/>
            </a:endParaRPr>
          </a:p>
          <a:p>
            <a:pPr marL="216000" indent="-216000">
              <a:lnSpc>
                <a:spcPct val="100000"/>
              </a:lnSpc>
              <a:spcBef>
                <a:spcPts val="916"/>
              </a:spcBef>
              <a:buClr>
                <a:srgbClr val="000000"/>
              </a:buClr>
              <a:buSzPct val="45000"/>
              <a:buFont typeface="Wingdings" charset="2"/>
              <a:buChar char=""/>
            </a:pPr>
            <a:r>
              <a:rPr b="0" lang="en-US" sz="1600" spc="-1" strike="noStrike">
                <a:solidFill>
                  <a:srgbClr val="000000"/>
                </a:solidFill>
                <a:latin typeface="Arial"/>
                <a:ea typeface="Noto Sans CJK SC"/>
              </a:rPr>
              <a:t>This was, of course, correct</a:t>
            </a:r>
            <a:endParaRPr b="0" lang="en-US" sz="1600" spc="-1" strike="noStrike">
              <a:solidFill>
                <a:srgbClr val="000000"/>
              </a:solidFill>
              <a:latin typeface="Arial"/>
            </a:endParaRPr>
          </a:p>
        </p:txBody>
      </p:sp>
      <p:sp>
        <p:nvSpPr>
          <p:cNvPr id="341" name=""/>
          <p:cNvSpPr/>
          <p:nvPr/>
        </p:nvSpPr>
        <p:spPr>
          <a:xfrm>
            <a:off x="1143000" y="1521720"/>
            <a:ext cx="9829440" cy="459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600" spc="-1" strike="noStrike">
                <a:solidFill>
                  <a:srgbClr val="000000"/>
                </a:solidFill>
                <a:latin typeface="Arial"/>
              </a:rPr>
              <a:t>Prediction</a:t>
            </a:r>
            <a:r>
              <a:rPr b="0" lang="en-US" sz="2600" spc="-1" strike="noStrike">
                <a:solidFill>
                  <a:srgbClr val="000000"/>
                </a:solidFill>
                <a:latin typeface="Arial"/>
              </a:rPr>
              <a:t>	</a:t>
            </a:r>
            <a:r>
              <a:rPr b="0" lang="en-US" sz="2600" spc="-1" strike="noStrike">
                <a:solidFill>
                  <a:srgbClr val="000000"/>
                </a:solidFill>
                <a:latin typeface="Arial"/>
              </a:rPr>
              <a:t>	</a:t>
            </a:r>
            <a:r>
              <a:rPr b="0" lang="en-US" sz="2600" spc="-1" strike="noStrike">
                <a:solidFill>
                  <a:srgbClr val="000000"/>
                </a:solidFill>
                <a:latin typeface="Arial"/>
              </a:rPr>
              <a:t>	</a:t>
            </a:r>
            <a:r>
              <a:rPr b="0" lang="en-US" sz="2600" spc="-1" strike="noStrike">
                <a:solidFill>
                  <a:srgbClr val="000000"/>
                </a:solidFill>
                <a:latin typeface="Arial"/>
              </a:rPr>
              <a:t>	</a:t>
            </a:r>
            <a:r>
              <a:rPr b="0" lang="en-US" sz="2600" spc="-1" strike="noStrike">
                <a:solidFill>
                  <a:srgbClr val="000000"/>
                </a:solidFill>
                <a:latin typeface="Arial"/>
              </a:rPr>
              <a:t>    Outcome</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914400" y="942840"/>
            <a:ext cx="570996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CONCLUSIONS</a:t>
            </a:r>
            <a:endParaRPr b="0" lang="en-US" sz="2800" spc="-1" strike="noStrike">
              <a:solidFill>
                <a:srgbClr val="000000"/>
              </a:solidFill>
              <a:latin typeface="Arial"/>
            </a:endParaRPr>
          </a:p>
        </p:txBody>
      </p:sp>
      <p:sp>
        <p:nvSpPr>
          <p:cNvPr id="343" name="PlaceHolder 2"/>
          <p:cNvSpPr>
            <a:spLocks noGrp="1"/>
          </p:cNvSpPr>
          <p:nvPr>
            <p:ph/>
          </p:nvPr>
        </p:nvSpPr>
        <p:spPr>
          <a:xfrm>
            <a:off x="914400" y="2003400"/>
            <a:ext cx="5024880" cy="3939840"/>
          </a:xfrm>
          <a:prstGeom prst="rect">
            <a:avLst/>
          </a:prstGeom>
          <a:noFill/>
          <a:ln w="0">
            <a:noFill/>
          </a:ln>
        </p:spPr>
        <p:txBody>
          <a:bodyPr lIns="0" rIns="0" tIns="45000" bIns="45000" anchor="t">
            <a:noAutofit/>
          </a:bodyPr>
          <a:p>
            <a:pPr marL="91440" indent="-91440">
              <a:lnSpc>
                <a:spcPct val="100000"/>
              </a:lnSpc>
              <a:spcBef>
                <a:spcPts val="916"/>
              </a:spcBef>
              <a:buClr>
                <a:srgbClr val="000000"/>
              </a:buClr>
              <a:buFont typeface="Calibri"/>
              <a:buChar char=" "/>
            </a:pPr>
            <a:r>
              <a:rPr b="1" lang="en-US" sz="1600" spc="-1" strike="noStrike">
                <a:solidFill>
                  <a:srgbClr val="000000"/>
                </a:solidFill>
                <a:latin typeface="Arial"/>
              </a:rPr>
              <a:t>Why was this analysis important/necessary?</a:t>
            </a:r>
            <a:br>
              <a:rPr sz="1600"/>
            </a:br>
            <a:br>
              <a:rPr sz="1600"/>
            </a:br>
            <a:br>
              <a:rPr sz="1600"/>
            </a:br>
            <a:br>
              <a:rPr sz="1600"/>
            </a:br>
            <a:br>
              <a:rPr sz="1600"/>
            </a:br>
            <a:r>
              <a:rPr b="1" lang="en-US" sz="1600" spc="-1" strike="noStrike">
                <a:solidFill>
                  <a:srgbClr val="000000"/>
                </a:solidFill>
                <a:latin typeface="Arial"/>
              </a:rPr>
              <a:t>What were the primary factors associated with injury and/or homicides?</a:t>
            </a:r>
            <a:br>
              <a:rPr sz="1600"/>
            </a:br>
            <a:br>
              <a:rPr sz="1600"/>
            </a:br>
            <a:br>
              <a:rPr sz="1600"/>
            </a:br>
            <a:r>
              <a:rPr b="0" lang="en-US" sz="1600" spc="-1" strike="noStrike">
                <a:solidFill>
                  <a:srgbClr val="000000"/>
                </a:solidFill>
                <a:latin typeface="Arial"/>
              </a:rPr>
              <a:t> </a:t>
            </a:r>
            <a:endParaRPr b="0" lang="en-US" sz="1600" spc="-1" strike="noStrike">
              <a:solidFill>
                <a:srgbClr val="000000"/>
              </a:solidFill>
              <a:latin typeface="Arial"/>
            </a:endParaRPr>
          </a:p>
          <a:p>
            <a:pPr marL="91440" indent="-91440">
              <a:lnSpc>
                <a:spcPct val="100000"/>
              </a:lnSpc>
              <a:spcBef>
                <a:spcPts val="916"/>
              </a:spcBef>
              <a:buClr>
                <a:srgbClr val="000000"/>
              </a:buClr>
              <a:buFont typeface="Calibri"/>
              <a:buChar char=" "/>
            </a:pPr>
            <a:br>
              <a:rPr sz="1600"/>
            </a:br>
            <a:r>
              <a:rPr b="1" lang="en-US" sz="1600" spc="-1" strike="noStrike">
                <a:solidFill>
                  <a:srgbClr val="000000"/>
                </a:solidFill>
                <a:latin typeface="Arial"/>
              </a:rPr>
              <a:t>What are the proposed solutions to these problems?</a:t>
            </a:r>
            <a:endParaRPr b="0" lang="en-US" sz="1600" spc="-1" strike="noStrike">
              <a:solidFill>
                <a:srgbClr val="000000"/>
              </a:solidFill>
              <a:latin typeface="Arial"/>
            </a:endParaRPr>
          </a:p>
          <a:p>
            <a:pPr marL="91440" indent="0">
              <a:lnSpc>
                <a:spcPct val="100000"/>
              </a:lnSpc>
              <a:spcBef>
                <a:spcPts val="1199"/>
              </a:spcBef>
              <a:spcAft>
                <a:spcPts val="201"/>
              </a:spcAft>
              <a:buNone/>
              <a:tabLst>
                <a:tab algn="l" pos="0"/>
              </a:tabLst>
            </a:pPr>
            <a:r>
              <a:rPr b="0" lang="en-US" sz="1600" spc="-1" strike="noStrike">
                <a:solidFill>
                  <a:srgbClr val="000000"/>
                </a:solidFill>
                <a:latin typeface="Arial"/>
              </a:rPr>
              <a:t> </a:t>
            </a:r>
            <a:endParaRPr b="0" lang="en-US" sz="1600" spc="-1" strike="noStrike">
              <a:solidFill>
                <a:srgbClr val="000000"/>
              </a:solidFill>
              <a:latin typeface="Arial"/>
            </a:endParaRPr>
          </a:p>
        </p:txBody>
      </p:sp>
      <p:sp>
        <p:nvSpPr>
          <p:cNvPr id="344" name="PlaceHolder 14"/>
          <p:cNvSpPr/>
          <p:nvPr/>
        </p:nvSpPr>
        <p:spPr>
          <a:xfrm>
            <a:off x="6172200" y="2003400"/>
            <a:ext cx="5028840" cy="3939840"/>
          </a:xfrm>
          <a:prstGeom prst="rect">
            <a:avLst/>
          </a:prstGeom>
          <a:noFill/>
          <a:ln w="0">
            <a:noFill/>
          </a:ln>
        </p:spPr>
        <p:style>
          <a:lnRef idx="0"/>
          <a:fillRef idx="0"/>
          <a:effectRef idx="0"/>
          <a:fontRef idx="minor"/>
        </p:style>
        <p:txBody>
          <a:bodyPr lIns="0" rIns="0" tIns="45000" bIns="45000" anchor="t">
            <a:noAutofit/>
          </a:bodyPr>
          <a:p>
            <a:pPr marL="91440" indent="-91440">
              <a:lnSpc>
                <a:spcPct val="100000"/>
              </a:lnSpc>
              <a:spcBef>
                <a:spcPts val="1199"/>
              </a:spcBef>
              <a:spcAft>
                <a:spcPts val="201"/>
              </a:spcAft>
              <a:buClr>
                <a:srgbClr val="000000"/>
              </a:buClr>
              <a:buFont typeface="Calibri"/>
              <a:buChar char=" "/>
            </a:pPr>
            <a:r>
              <a:rPr b="0" lang="en-US" sz="1600" spc="-1" strike="noStrike">
                <a:solidFill>
                  <a:srgbClr val="000000"/>
                </a:solidFill>
                <a:latin typeface="Arial"/>
              </a:rPr>
              <a:t>To gain a better understanding of the primary factors that lead to traffic collisions in the hopes that we can reduce risks associated with driving</a:t>
            </a:r>
            <a:endParaRPr b="0" lang="en-US" sz="1600" spc="-1" strike="noStrike">
              <a:solidFill>
                <a:srgbClr val="000000"/>
              </a:solidFill>
              <a:latin typeface="Arial"/>
            </a:endParaRPr>
          </a:p>
          <a:p>
            <a:pPr marL="91440" indent="-91440">
              <a:lnSpc>
                <a:spcPct val="100000"/>
              </a:lnSpc>
              <a:spcBef>
                <a:spcPts val="1199"/>
              </a:spcBef>
              <a:spcAft>
                <a:spcPts val="201"/>
              </a:spcAft>
              <a:buClr>
                <a:srgbClr val="000000"/>
              </a:buClr>
              <a:buFont typeface="Calibri"/>
              <a:buChar char=" "/>
            </a:pPr>
            <a:br>
              <a:rPr sz="1600"/>
            </a:br>
            <a:r>
              <a:rPr b="0" lang="en-US" sz="1600" spc="-1" strike="noStrike">
                <a:solidFill>
                  <a:srgbClr val="000000"/>
                </a:solidFill>
                <a:latin typeface="Arial"/>
              </a:rPr>
              <a:t>Disregarding hit and runs, as there is not much we can do about those, unsafe turning, speeding, and running red lights are the largest factors that can potentially be reduced. Motorcyclists, bicyclists, and pedestrians are also at a disadvantage in terms of safety.</a:t>
            </a:r>
            <a:endParaRPr b="0" lang="en-US" sz="1600" spc="-1" strike="noStrike">
              <a:solidFill>
                <a:srgbClr val="000000"/>
              </a:solidFill>
              <a:latin typeface="Arial"/>
            </a:endParaRPr>
          </a:p>
          <a:p>
            <a:pPr marL="91440" indent="-91440">
              <a:lnSpc>
                <a:spcPct val="100000"/>
              </a:lnSpc>
              <a:spcBef>
                <a:spcPts val="1199"/>
              </a:spcBef>
              <a:spcAft>
                <a:spcPts val="201"/>
              </a:spcAft>
              <a:buClr>
                <a:srgbClr val="000000"/>
              </a:buClr>
              <a:buFont typeface="Calibri"/>
              <a:buChar char=" "/>
            </a:pPr>
            <a:br>
              <a:rPr sz="1600"/>
            </a:br>
            <a:r>
              <a:rPr b="0" lang="en-US" sz="1600" spc="-1" strike="noStrike">
                <a:solidFill>
                  <a:srgbClr val="000000"/>
                </a:solidFill>
                <a:latin typeface="Arial"/>
              </a:rPr>
              <a:t>More bike paths or safety precautions for bikers, more red lights along long stretches of road, higher fines for running red lights, etc.</a:t>
            </a:r>
            <a:endParaRPr b="0" lang="en-US" sz="1600" spc="-1" strike="noStrike">
              <a:solidFill>
                <a:srgbClr val="000000"/>
              </a:solidFill>
              <a:latin typeface="Arial"/>
            </a:endParaRPr>
          </a:p>
        </p:txBody>
      </p:sp>
      <p:sp>
        <p:nvSpPr>
          <p:cNvPr id="345" name=""/>
          <p:cNvSpPr/>
          <p:nvPr/>
        </p:nvSpPr>
        <p:spPr>
          <a:xfrm>
            <a:off x="914400" y="1600200"/>
            <a:ext cx="10286640" cy="459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600" spc="-1" strike="noStrike">
                <a:solidFill>
                  <a:srgbClr val="000000"/>
                </a:solidFill>
                <a:latin typeface="Arial"/>
              </a:rPr>
              <a:t>Question</a:t>
            </a:r>
            <a:r>
              <a:rPr b="0" lang="en-US" sz="2600" spc="-1" strike="noStrike">
                <a:solidFill>
                  <a:srgbClr val="000000"/>
                </a:solidFill>
                <a:latin typeface="Arial"/>
              </a:rPr>
              <a:t>	</a:t>
            </a:r>
            <a:r>
              <a:rPr b="0" lang="en-US" sz="2600" spc="-1" strike="noStrike">
                <a:solidFill>
                  <a:srgbClr val="000000"/>
                </a:solidFill>
                <a:latin typeface="Arial"/>
              </a:rPr>
              <a:t>	</a:t>
            </a:r>
            <a:r>
              <a:rPr b="0" lang="en-US" sz="2600" spc="-1" strike="noStrike">
                <a:solidFill>
                  <a:srgbClr val="000000"/>
                </a:solidFill>
                <a:latin typeface="Arial"/>
              </a:rPr>
              <a:t>	</a:t>
            </a:r>
            <a:r>
              <a:rPr b="0" lang="en-US" sz="2600" spc="-1" strike="noStrike">
                <a:solidFill>
                  <a:srgbClr val="000000"/>
                </a:solidFill>
                <a:latin typeface="Arial"/>
              </a:rPr>
              <a:t>	</a:t>
            </a:r>
            <a:r>
              <a:rPr b="0" lang="en-US" sz="2600" spc="-1" strike="noStrike">
                <a:solidFill>
                  <a:srgbClr val="000000"/>
                </a:solidFill>
                <a:latin typeface="Arial"/>
              </a:rPr>
              <a:t>        Answer</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eff7"/>
        </a:solidFill>
      </p:bgPr>
    </p:bg>
    <p:spTree>
      <p:nvGrpSpPr>
        <p:cNvPr id="1" name=""/>
        <p:cNvGrpSpPr/>
        <p:nvPr/>
      </p:nvGrpSpPr>
      <p:grpSpPr>
        <a:xfrm>
          <a:off x="0" y="0"/>
          <a:ext cx="0" cy="0"/>
          <a:chOff x="0" y="0"/>
          <a:chExt cx="0" cy="0"/>
        </a:xfrm>
      </p:grpSpPr>
      <p:sp>
        <p:nvSpPr>
          <p:cNvPr id="346" name="PlaceHolder 1"/>
          <p:cNvSpPr>
            <a:spLocks noGrp="1"/>
          </p:cNvSpPr>
          <p:nvPr>
            <p:ph type="title"/>
          </p:nvPr>
        </p:nvSpPr>
        <p:spPr>
          <a:xfrm>
            <a:off x="1195920" y="942840"/>
            <a:ext cx="4517640" cy="129096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cap="all">
                <a:solidFill>
                  <a:srgbClr val="404040"/>
                </a:solidFill>
                <a:latin typeface="Arial"/>
              </a:rPr>
              <a:t>RefereNCES</a:t>
            </a:r>
            <a:endParaRPr b="0" lang="en-US" sz="2800" spc="-1" strike="noStrike">
              <a:solidFill>
                <a:srgbClr val="000000"/>
              </a:solidFill>
              <a:latin typeface="Arial"/>
            </a:endParaRPr>
          </a:p>
        </p:txBody>
      </p:sp>
      <p:sp>
        <p:nvSpPr>
          <p:cNvPr id="347" name=""/>
          <p:cNvSpPr/>
          <p:nvPr/>
        </p:nvSpPr>
        <p:spPr>
          <a:xfrm>
            <a:off x="1371600" y="1828800"/>
            <a:ext cx="9600840" cy="4114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500" spc="-1" strike="noStrike">
                <a:solidFill>
                  <a:srgbClr val="000000"/>
                </a:solidFill>
                <a:latin typeface="Arial"/>
              </a:rPr>
              <a:t>Works Cited</a:t>
            </a:r>
            <a:endParaRPr b="0" lang="en-US" sz="1500" spc="-1" strike="noStrike">
              <a:solidFill>
                <a:srgbClr val="000000"/>
              </a:solidFill>
              <a:latin typeface="Arial"/>
            </a:endParaRPr>
          </a:p>
          <a:p>
            <a:pPr>
              <a:lnSpc>
                <a:spcPct val="100000"/>
              </a:lnSpc>
            </a:pPr>
            <a:r>
              <a:rPr b="0" lang="en-US" sz="1000" spc="-1" strike="noStrike">
                <a:solidFill>
                  <a:srgbClr val="000000"/>
                </a:solidFill>
                <a:latin typeface="Arial"/>
              </a:rPr>
              <a:t>Chang, Edward. “Traffic Collisions in San Diego.” Kaggle.com, 2020, www.kaggle.com/code/edchang1992/traffic-collisions-in-san-diego/notebook. Accessed 12 Apr. 2023.</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a:lnSpc>
                <a:spcPct val="100000"/>
              </a:lnSpc>
            </a:pPr>
            <a:r>
              <a:rPr b="0" lang="en-US" sz="1000" spc="-1" strike="noStrike">
                <a:solidFill>
                  <a:srgbClr val="000000"/>
                </a:solidFill>
                <a:latin typeface="Arial"/>
              </a:rPr>
              <a:t>“</a:t>
            </a:r>
            <a:r>
              <a:rPr b="0" lang="en-US" sz="1000" spc="-1" strike="noStrike">
                <a:solidFill>
                  <a:srgbClr val="000000"/>
                </a:solidFill>
                <a:latin typeface="Arial"/>
              </a:rPr>
              <a:t>Cleaning Data.” Www.ibm.com, 2015, www.ibm.com/docs/en/spss-modeler/SaaS?topic=preparation-cleaning-data.</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a:lnSpc>
                <a:spcPct val="100000"/>
              </a:lnSpc>
            </a:pPr>
            <a:r>
              <a:rPr b="0" lang="en-US" sz="1000" spc="-1" strike="noStrike">
                <a:solidFill>
                  <a:srgbClr val="000000"/>
                </a:solidFill>
                <a:latin typeface="Arial"/>
              </a:rPr>
              <a:t>Ellis, Christina. “Number of Trees in Random Forests.” Crunching the Data, 27 Aug. 2022, crunchingthedata.com/number-of-trees-in-random-forests/.</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a:lnSpc>
                <a:spcPct val="100000"/>
              </a:lnSpc>
            </a:pPr>
            <a:r>
              <a:rPr b="0" lang="en-US" sz="1000" spc="-1" strike="noStrike">
                <a:solidFill>
                  <a:srgbClr val="000000"/>
                </a:solidFill>
                <a:latin typeface="Arial"/>
              </a:rPr>
              <a:t>Open, Diego. “City of San Diego Open Data Portal.” City of San Diego Open Data Portal, 2018, data.sandiego.gov/datasets/police-collisions-details/.</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a:lnSpc>
                <a:spcPct val="100000"/>
              </a:lnSpc>
            </a:pPr>
            <a:r>
              <a:rPr b="0" lang="en-US" sz="1000" spc="-1" strike="noStrike">
                <a:solidFill>
                  <a:srgbClr val="000000"/>
                </a:solidFill>
                <a:latin typeface="Arial"/>
              </a:rPr>
              <a:t>“</a:t>
            </a:r>
            <a:r>
              <a:rPr b="0" lang="en-US" sz="1000" spc="-1" strike="noStrike">
                <a:solidFill>
                  <a:srgbClr val="000000"/>
                </a:solidFill>
                <a:latin typeface="Arial"/>
              </a:rPr>
              <a:t>San Diego Traffic Collision Analysis.” Datathon2019, nhtsai.github.io/datathon2019/. Accessed 12 Apr. 2023.</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a:lnSpc>
                <a:spcPct val="100000"/>
              </a:lnSpc>
            </a:pPr>
            <a:r>
              <a:rPr b="0" lang="en-US" sz="1000" spc="-1" strike="noStrike">
                <a:solidFill>
                  <a:srgbClr val="000000"/>
                </a:solidFill>
                <a:latin typeface="Arial"/>
              </a:rPr>
              <a:t>webcontroller. “Is a Hit &amp; Run a Felony? - Potential Charges &amp; Jail Time.” Valiente Mott, 20 Mar. 2020, valientemott.com/legal-terminology/is-a-hit-and-run-a-felony/. Accessed 12 Apr. 2023.</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a:lnSpc>
                <a:spcPct val="100000"/>
              </a:lnSpc>
            </a:pPr>
            <a:r>
              <a:rPr b="0" lang="en-US" sz="1000" spc="-1" strike="noStrike">
                <a:solidFill>
                  <a:srgbClr val="000000"/>
                </a:solidFill>
                <a:latin typeface="Arial"/>
              </a:rPr>
              <a:t>Yıldırım, Soner. “Decision Tree and Random Forest — Explained.” Medium, 11 Feb. 2020, towardsdatascience.com/decision-tree-and-random-forest-explained-8d20ddabc9dd.</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a:lnSpc>
                <a:spcPct val="100000"/>
              </a:lnSpc>
            </a:pPr>
            <a:r>
              <a:rPr b="1" lang="en-US" sz="1500" spc="-1" strike="noStrike">
                <a:solidFill>
                  <a:srgbClr val="000000"/>
                </a:solidFill>
                <a:latin typeface="Arial"/>
              </a:rPr>
              <a:t>Images</a:t>
            </a:r>
            <a:endParaRPr b="0" lang="en-US" sz="1500" spc="-1" strike="noStrike">
              <a:solidFill>
                <a:srgbClr val="000000"/>
              </a:solidFill>
              <a:latin typeface="Arial"/>
            </a:endParaRPr>
          </a:p>
          <a:p>
            <a:pPr>
              <a:lnSpc>
                <a:spcPct val="100000"/>
              </a:lnSpc>
            </a:pPr>
            <a:r>
              <a:rPr b="0" lang="en-US" sz="1000" spc="-1" strike="noStrike">
                <a:solidFill>
                  <a:srgbClr val="000000"/>
                </a:solidFill>
                <a:latin typeface="Arial"/>
              </a:rPr>
              <a:t>“</a:t>
            </a:r>
            <a:r>
              <a:rPr b="0" lang="en-US" sz="1000" spc="-1" strike="noStrike">
                <a:solidFill>
                  <a:srgbClr val="000000"/>
                </a:solidFill>
                <a:latin typeface="Arial"/>
              </a:rPr>
              <a:t>1,600+ San Diego Traffic Stock Photos, Pictures &amp; Royalty-Free Images - IStock.” Www.istockphoto.com, www.istockphoto.com/photos/san-diego-traffic. Accessed 12 Apr. 2023.</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a:lnSpc>
                <a:spcPct val="100000"/>
              </a:lnSpc>
            </a:pPr>
            <a:r>
              <a:rPr b="0" lang="en-US" sz="1000" spc="-1" strike="noStrike">
                <a:solidFill>
                  <a:srgbClr val="000000"/>
                </a:solidFill>
                <a:latin typeface="Arial"/>
              </a:rPr>
              <a:t>“</a:t>
            </a:r>
            <a:r>
              <a:rPr b="0" lang="en-US" sz="1000" spc="-1" strike="noStrike">
                <a:solidFill>
                  <a:srgbClr val="000000"/>
                </a:solidFill>
                <a:latin typeface="Arial"/>
              </a:rPr>
              <a:t>Free Street Signs, Download Free Street Signs Png Images, Free ClipArts on Clipart Library.” Clipart-Library.com, clipart-library.com/street-signs.html. Accessed 12 Apr. 2023.</a:t>
            </a: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a:p>
            <a:pPr>
              <a:lnSpc>
                <a:spcPct val="100000"/>
              </a:lnSpc>
            </a:pPr>
            <a:r>
              <a:rPr b="0" lang="en-US" sz="1000" spc="-1" strike="noStrike">
                <a:solidFill>
                  <a:srgbClr val="000000"/>
                </a:solidFill>
                <a:latin typeface="Arial"/>
              </a:rPr>
              <a:t>“</a:t>
            </a:r>
            <a:r>
              <a:rPr b="0" lang="en-US" sz="1000" spc="-1" strike="noStrike">
                <a:solidFill>
                  <a:srgbClr val="000000"/>
                </a:solidFill>
                <a:latin typeface="Arial"/>
              </a:rPr>
              <a:t>Download Question Mark on Chalkboard Background. Vector. For Free.” Vecteezy, www.vecteezy.com/vector-art/1895648-question-mark-on-chalkboard-background-vector.</a:t>
            </a:r>
            <a:endParaRPr b="0" lang="en-US" sz="10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348" name=""/>
          <p:cNvSpPr/>
          <p:nvPr/>
        </p:nvSpPr>
        <p:spPr>
          <a:xfrm>
            <a:off x="832680" y="1703160"/>
            <a:ext cx="180360" cy="374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000" spc="-1" strike="noStrike">
              <a:solidFill>
                <a:srgbClr val="000000"/>
              </a:solidFill>
              <a:latin typeface="Arial"/>
            </a:endParaRPr>
          </a:p>
          <a:p>
            <a:pPr>
              <a:lnSpc>
                <a:spcPct val="100000"/>
              </a:lnSpc>
            </a:pP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eff7"/>
        </a:solidFill>
      </p:bgPr>
    </p:bg>
    <p:spTree>
      <p:nvGrpSpPr>
        <p:cNvPr id="1" name=""/>
        <p:cNvGrpSpPr/>
        <p:nvPr/>
      </p:nvGrpSpPr>
      <p:grpSpPr>
        <a:xfrm>
          <a:off x="0" y="0"/>
          <a:ext cx="0" cy="0"/>
          <a:chOff x="0" y="0"/>
          <a:chExt cx="0" cy="0"/>
        </a:xfrm>
      </p:grpSpPr>
      <p:pic>
        <p:nvPicPr>
          <p:cNvPr id="349" name="" descr=""/>
          <p:cNvPicPr/>
          <p:nvPr/>
        </p:nvPicPr>
        <p:blipFill>
          <a:blip r:embed="rId1"/>
          <a:srcRect l="11351" t="20887" r="33021" b="37034"/>
          <a:stretch/>
        </p:blipFill>
        <p:spPr>
          <a:xfrm>
            <a:off x="0" y="0"/>
            <a:ext cx="12191400" cy="6857280"/>
          </a:xfrm>
          <a:prstGeom prst="rect">
            <a:avLst/>
          </a:prstGeom>
          <a:ln w="0">
            <a:noFill/>
          </a:ln>
        </p:spPr>
      </p:pic>
      <p:sp>
        <p:nvSpPr>
          <p:cNvPr id="350" name="PlaceHolder 1"/>
          <p:cNvSpPr>
            <a:spLocks noGrp="1"/>
          </p:cNvSpPr>
          <p:nvPr>
            <p:ph type="title"/>
          </p:nvPr>
        </p:nvSpPr>
        <p:spPr>
          <a:xfrm>
            <a:off x="-188640" y="209160"/>
            <a:ext cx="4705200" cy="7048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ffffff"/>
                </a:solidFill>
                <a:latin typeface="Arial"/>
              </a:rPr>
              <a:t>QUESTIONS?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eff7"/>
        </a:solidFill>
      </p:bgPr>
    </p:bg>
    <p:spTree>
      <p:nvGrpSpPr>
        <p:cNvPr id="1" name=""/>
        <p:cNvGrpSpPr/>
        <p:nvPr/>
      </p:nvGrpSpPr>
      <p:grpSpPr>
        <a:xfrm>
          <a:off x="0" y="0"/>
          <a:ext cx="0" cy="0"/>
          <a:chOff x="0" y="0"/>
          <a:chExt cx="0" cy="0"/>
        </a:xfrm>
      </p:grpSpPr>
      <p:sp>
        <p:nvSpPr>
          <p:cNvPr id="269" name="PlaceHolder 1"/>
          <p:cNvSpPr>
            <a:spLocks noGrp="1"/>
          </p:cNvSpPr>
          <p:nvPr>
            <p:ph type="title"/>
          </p:nvPr>
        </p:nvSpPr>
        <p:spPr>
          <a:xfrm>
            <a:off x="1195920" y="942840"/>
            <a:ext cx="4517640" cy="129096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cap="all">
                <a:solidFill>
                  <a:srgbClr val="404040"/>
                </a:solidFill>
                <a:latin typeface="Arial"/>
              </a:rPr>
              <a:t>Data Understanding</a:t>
            </a:r>
            <a:endParaRPr b="0" lang="en-US" sz="2800" spc="-1" strike="noStrike">
              <a:solidFill>
                <a:srgbClr val="000000"/>
              </a:solidFill>
              <a:latin typeface="Arial"/>
            </a:endParaRPr>
          </a:p>
        </p:txBody>
      </p:sp>
      <p:sp>
        <p:nvSpPr>
          <p:cNvPr id="270" name="PlaceHolder 2"/>
          <p:cNvSpPr>
            <a:spLocks noGrp="1"/>
          </p:cNvSpPr>
          <p:nvPr>
            <p:ph/>
          </p:nvPr>
        </p:nvSpPr>
        <p:spPr>
          <a:xfrm>
            <a:off x="1195920" y="1854360"/>
            <a:ext cx="4155480" cy="3631680"/>
          </a:xfrm>
          <a:prstGeom prst="rect">
            <a:avLst/>
          </a:prstGeom>
          <a:noFill/>
          <a:ln w="0">
            <a:noFill/>
          </a:ln>
        </p:spPr>
        <p:txBody>
          <a:bodyPr lIns="0" rIns="0" tIns="45000" bIns="45000" anchor="t">
            <a:noAutofit/>
          </a:bodyPr>
          <a:p>
            <a:pPr marL="432000" indent="-324000">
              <a:lnSpc>
                <a:spcPct val="100000"/>
              </a:lnSpc>
              <a:spcBef>
                <a:spcPts val="850"/>
              </a:spcBef>
              <a:buClr>
                <a:srgbClr val="000000"/>
              </a:buClr>
              <a:buSzPct val="45000"/>
              <a:buFont typeface="Wingdings" charset="2"/>
              <a:buChar char=""/>
            </a:pPr>
            <a:r>
              <a:rPr b="0" lang="en-US" sz="2000" spc="-1" strike="noStrike">
                <a:solidFill>
                  <a:srgbClr val="404040"/>
                </a:solidFill>
                <a:latin typeface="Arial"/>
              </a:rPr>
              <a:t>The San-Diego Traffic Collision dataset contains an initial count of 119,297 instances and 22 attributes</a:t>
            </a:r>
            <a:endParaRPr b="0" lang="en-US" sz="20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US" sz="2000" spc="-1" strike="noStrike">
                <a:solidFill>
                  <a:srgbClr val="404040"/>
                </a:solidFill>
                <a:latin typeface="Arial"/>
              </a:rPr>
              <a:t>Each instance within the dataset represents a single person involved in a vehicle-related incident</a:t>
            </a:r>
            <a:endParaRPr b="0" lang="en-US" sz="20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US" sz="2000" spc="-1" strike="noStrike">
                <a:solidFill>
                  <a:srgbClr val="404040"/>
                </a:solidFill>
                <a:latin typeface="Arial"/>
              </a:rPr>
              <a:t>There are records dating from 2015 to current year (2023)</a:t>
            </a:r>
            <a:endParaRPr b="0" lang="en-US" sz="20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US" sz="2000" spc="-1" strike="noStrike">
                <a:solidFill>
                  <a:srgbClr val="404040"/>
                </a:solidFill>
                <a:latin typeface="Arial"/>
              </a:rPr>
              <a:t>Link: </a:t>
            </a:r>
            <a:r>
              <a:rPr b="0" lang="en-US" sz="2000" spc="-1" strike="noStrike" u="sng">
                <a:solidFill>
                  <a:srgbClr val="5f6063"/>
                </a:solidFill>
                <a:uFillTx/>
                <a:latin typeface="Arial"/>
                <a:hlinkClick r:id="rId1"/>
              </a:rPr>
              <a:t>https://data.sandiego.gov/datasets/police-collisions-details/</a:t>
            </a:r>
            <a:endParaRPr b="0" lang="en-US" sz="2000" spc="-1" strike="noStrike">
              <a:solidFill>
                <a:srgbClr val="000000"/>
              </a:solidFill>
              <a:latin typeface="Arial"/>
            </a:endParaRPr>
          </a:p>
        </p:txBody>
      </p:sp>
      <p:pic>
        <p:nvPicPr>
          <p:cNvPr id="271" name="" descr=""/>
          <p:cNvPicPr/>
          <p:nvPr/>
        </p:nvPicPr>
        <p:blipFill>
          <a:blip r:embed="rId2"/>
          <a:srcRect l="28098" t="14028" r="28750" b="6702"/>
          <a:stretch/>
        </p:blipFill>
        <p:spPr>
          <a:xfrm>
            <a:off x="6400800" y="1411920"/>
            <a:ext cx="4180320" cy="43218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101600" y="1014120"/>
            <a:ext cx="667044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(ATTRIBUTES)</a:t>
            </a:r>
            <a:endParaRPr b="0" lang="en-US" sz="2800" spc="-1" strike="noStrike">
              <a:solidFill>
                <a:srgbClr val="000000"/>
              </a:solidFill>
              <a:latin typeface="Arial"/>
            </a:endParaRPr>
          </a:p>
        </p:txBody>
      </p:sp>
      <p:sp>
        <p:nvSpPr>
          <p:cNvPr id="273" name="PlaceHolder 2"/>
          <p:cNvSpPr>
            <a:spLocks noGrp="1"/>
          </p:cNvSpPr>
          <p:nvPr>
            <p:ph/>
          </p:nvPr>
        </p:nvSpPr>
        <p:spPr>
          <a:xfrm>
            <a:off x="1371600" y="2002320"/>
            <a:ext cx="5709960" cy="3483720"/>
          </a:xfrm>
          <a:prstGeom prst="rect">
            <a:avLst/>
          </a:prstGeom>
          <a:noFill/>
          <a:ln w="0">
            <a:noFill/>
          </a:ln>
        </p:spPr>
        <p:txBody>
          <a:bodyPr lIns="0" rIns="0" tIns="45000" bIns="45000" anchor="t">
            <a:noAutofit/>
          </a:bodyPr>
          <a:p>
            <a:pPr marL="216000" indent="-216000">
              <a:lnSpc>
                <a:spcPct val="100000"/>
              </a:lnSpc>
              <a:spcBef>
                <a:spcPts val="3183"/>
              </a:spcBef>
              <a:spcAft>
                <a:spcPts val="2186"/>
              </a:spcAft>
              <a:buClr>
                <a:srgbClr val="000000"/>
              </a:buClr>
              <a:buSzPct val="45000"/>
              <a:buFont typeface="Wingdings" charset="2"/>
              <a:buChar char=""/>
            </a:pPr>
            <a:r>
              <a:rPr b="1" lang="en-US" sz="1600" spc="-1" strike="noStrike">
                <a:solidFill>
                  <a:srgbClr val="000000"/>
                </a:solidFill>
                <a:latin typeface="Arial"/>
              </a:rPr>
              <a:t>Report ID:</a:t>
            </a:r>
            <a:r>
              <a:rPr b="0" lang="en-US" sz="1600" spc="-1" strike="noStrike">
                <a:solidFill>
                  <a:srgbClr val="000000"/>
                </a:solidFill>
                <a:latin typeface="Arial"/>
              </a:rPr>
              <a:t> The collision report number</a:t>
            </a:r>
            <a:endParaRPr b="0" lang="en-US" sz="1600" spc="-1" strike="noStrike">
              <a:solidFill>
                <a:srgbClr val="000000"/>
              </a:solidFill>
              <a:latin typeface="Arial"/>
            </a:endParaRPr>
          </a:p>
          <a:p>
            <a:pPr marL="216000" indent="-216000">
              <a:lnSpc>
                <a:spcPct val="100000"/>
              </a:lnSpc>
              <a:spcBef>
                <a:spcPts val="3183"/>
              </a:spcBef>
              <a:spcAft>
                <a:spcPts val="2186"/>
              </a:spcAft>
              <a:buClr>
                <a:srgbClr val="000000"/>
              </a:buClr>
              <a:buSzPct val="45000"/>
              <a:buFont typeface="Wingdings" charset="2"/>
              <a:buChar char=""/>
            </a:pPr>
            <a:r>
              <a:rPr b="1" lang="en-US" sz="1600" spc="-1" strike="noStrike">
                <a:solidFill>
                  <a:srgbClr val="000000"/>
                </a:solidFill>
                <a:latin typeface="Arial"/>
              </a:rPr>
              <a:t>Date-time:</a:t>
            </a:r>
            <a:r>
              <a:rPr b="0" lang="en-US" sz="1600" spc="-1" strike="noStrike">
                <a:solidFill>
                  <a:srgbClr val="000000"/>
                </a:solidFill>
                <a:latin typeface="Arial"/>
              </a:rPr>
              <a:t> The date-time at which the collision was reported</a:t>
            </a:r>
            <a:endParaRPr b="0" lang="en-US" sz="1600" spc="-1" strike="noStrike">
              <a:solidFill>
                <a:srgbClr val="000000"/>
              </a:solidFill>
              <a:latin typeface="Arial"/>
            </a:endParaRPr>
          </a:p>
          <a:p>
            <a:pPr marL="216000" indent="-216000">
              <a:lnSpc>
                <a:spcPct val="100000"/>
              </a:lnSpc>
              <a:spcBef>
                <a:spcPts val="3183"/>
              </a:spcBef>
              <a:spcAft>
                <a:spcPts val="2186"/>
              </a:spcAft>
              <a:buClr>
                <a:srgbClr val="000000"/>
              </a:buClr>
              <a:buSzPct val="45000"/>
              <a:buFont typeface="Wingdings" charset="2"/>
              <a:buChar char=""/>
            </a:pPr>
            <a:r>
              <a:rPr b="1" lang="en-US" sz="1600" spc="-1" strike="noStrike">
                <a:solidFill>
                  <a:srgbClr val="000000"/>
                </a:solidFill>
                <a:latin typeface="Arial"/>
              </a:rPr>
              <a:t>Person Role:</a:t>
            </a:r>
            <a:r>
              <a:rPr b="0" lang="en-US" sz="1600" spc="-1" strike="noStrike">
                <a:solidFill>
                  <a:srgbClr val="000000"/>
                </a:solidFill>
                <a:latin typeface="Arial"/>
              </a:rPr>
              <a:t> </a:t>
            </a:r>
            <a:r>
              <a:rPr b="0" lang="en-US" sz="1600" spc="-1" strike="noStrike">
                <a:solidFill>
                  <a:srgbClr val="000000"/>
                </a:solidFill>
                <a:latin typeface="Arial"/>
                <a:ea typeface="Noto Sans CJK SC"/>
              </a:rPr>
              <a:t>A description of the victim’s role in the collision e.g., driver, passenger, cyclist, etc.</a:t>
            </a:r>
            <a:endParaRPr b="0" lang="en-US" sz="1600" spc="-1" strike="noStrike">
              <a:solidFill>
                <a:srgbClr val="000000"/>
              </a:solidFill>
              <a:latin typeface="Arial"/>
            </a:endParaRPr>
          </a:p>
          <a:p>
            <a:pPr marL="216000" indent="-216000">
              <a:lnSpc>
                <a:spcPct val="100000"/>
              </a:lnSpc>
              <a:spcBef>
                <a:spcPts val="3183"/>
              </a:spcBef>
              <a:spcAft>
                <a:spcPts val="2186"/>
              </a:spcAft>
              <a:buClr>
                <a:srgbClr val="000000"/>
              </a:buClr>
              <a:buSzPct val="45000"/>
              <a:buFont typeface="Wingdings" charset="2"/>
              <a:buChar char=""/>
            </a:pPr>
            <a:r>
              <a:rPr b="1" lang="en-US" sz="1600" spc="-1" strike="noStrike">
                <a:solidFill>
                  <a:srgbClr val="000000"/>
                </a:solidFill>
                <a:latin typeface="Arial"/>
                <a:ea typeface="Noto Sans CJK SC"/>
              </a:rPr>
              <a:t>Injury Level:</a:t>
            </a:r>
            <a:r>
              <a:rPr b="0" lang="en-US" sz="1600" spc="-1" strike="noStrike">
                <a:solidFill>
                  <a:srgbClr val="000000"/>
                </a:solidFill>
                <a:latin typeface="Arial"/>
                <a:ea typeface="Noto Sans CJK SC"/>
              </a:rPr>
              <a:t> A nominal value describing the severity of the injury (if applicable)</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1101600" y="1014120"/>
            <a:ext cx="689904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(ATTRIBUTES)</a:t>
            </a:r>
            <a:endParaRPr b="0" lang="en-US" sz="2800" spc="-1" strike="noStrike">
              <a:solidFill>
                <a:srgbClr val="000000"/>
              </a:solidFill>
              <a:latin typeface="Arial"/>
            </a:endParaRPr>
          </a:p>
        </p:txBody>
      </p:sp>
      <p:sp>
        <p:nvSpPr>
          <p:cNvPr id="275" name="PlaceHolder 2"/>
          <p:cNvSpPr>
            <a:spLocks noGrp="1"/>
          </p:cNvSpPr>
          <p:nvPr>
            <p:ph/>
          </p:nvPr>
        </p:nvSpPr>
        <p:spPr>
          <a:xfrm>
            <a:off x="5443920" y="2057400"/>
            <a:ext cx="5709960" cy="3483720"/>
          </a:xfrm>
          <a:prstGeom prst="rect">
            <a:avLst/>
          </a:prstGeom>
          <a:noFill/>
          <a:ln w="0">
            <a:noFill/>
          </a:ln>
        </p:spPr>
        <p:txBody>
          <a:bodyPr lIns="0" rIns="0" tIns="45000" bIns="45000" anchor="t">
            <a:noAutofit/>
          </a:bodyPr>
          <a:p>
            <a:pPr marL="216000" indent="-216000">
              <a:lnSpc>
                <a:spcPct val="100000"/>
              </a:lnSpc>
              <a:spcBef>
                <a:spcPts val="2616"/>
              </a:spcBef>
              <a:spcAft>
                <a:spcPts val="1619"/>
              </a:spcAft>
              <a:buClr>
                <a:srgbClr val="000000"/>
              </a:buClr>
              <a:buSzPct val="45000"/>
              <a:buFont typeface="Wingdings" charset="2"/>
              <a:buChar char=""/>
            </a:pPr>
            <a:r>
              <a:rPr b="1" lang="en-US" sz="1600" spc="-1" strike="noStrike">
                <a:solidFill>
                  <a:srgbClr val="000000"/>
                </a:solidFill>
                <a:latin typeface="Arial"/>
                <a:ea typeface="Noto Sans CJK SC"/>
              </a:rPr>
              <a:t>Vehicle Type:</a:t>
            </a:r>
            <a:r>
              <a:rPr b="0" lang="en-US" sz="1600" spc="-1" strike="noStrike">
                <a:solidFill>
                  <a:srgbClr val="000000"/>
                </a:solidFill>
                <a:latin typeface="Arial"/>
                <a:ea typeface="Noto Sans CJK SC"/>
              </a:rPr>
              <a:t> A broad classification describing the type of vehicle involved in the collision</a:t>
            </a:r>
            <a:endParaRPr b="0" lang="en-US" sz="1600" spc="-1" strike="noStrike">
              <a:solidFill>
                <a:srgbClr val="000000"/>
              </a:solidFill>
              <a:latin typeface="Arial"/>
            </a:endParaRPr>
          </a:p>
          <a:p>
            <a:pPr marL="216000" indent="-216000">
              <a:lnSpc>
                <a:spcPct val="100000"/>
              </a:lnSpc>
              <a:spcBef>
                <a:spcPts val="2616"/>
              </a:spcBef>
              <a:spcAft>
                <a:spcPts val="1619"/>
              </a:spcAft>
              <a:buClr>
                <a:srgbClr val="000000"/>
              </a:buClr>
              <a:buSzPct val="45000"/>
              <a:buFont typeface="Wingdings" charset="2"/>
              <a:buChar char=""/>
            </a:pPr>
            <a:r>
              <a:rPr b="1" lang="en-US" sz="1600" spc="-1" strike="noStrike">
                <a:solidFill>
                  <a:srgbClr val="000000"/>
                </a:solidFill>
                <a:latin typeface="Arial"/>
                <a:ea typeface="Noto Sans CJK SC"/>
              </a:rPr>
              <a:t>Vehicle Make:</a:t>
            </a:r>
            <a:r>
              <a:rPr b="0" lang="en-US" sz="1600" spc="-1" strike="noStrike">
                <a:solidFill>
                  <a:srgbClr val="000000"/>
                </a:solidFill>
                <a:latin typeface="Arial"/>
                <a:ea typeface="Noto Sans CJK SC"/>
              </a:rPr>
              <a:t> Make of the vehicle</a:t>
            </a:r>
            <a:endParaRPr b="0" lang="en-US" sz="1600" spc="-1" strike="noStrike">
              <a:solidFill>
                <a:srgbClr val="000000"/>
              </a:solidFill>
              <a:latin typeface="Arial"/>
            </a:endParaRPr>
          </a:p>
          <a:p>
            <a:pPr marL="216000" indent="-216000">
              <a:lnSpc>
                <a:spcPct val="100000"/>
              </a:lnSpc>
              <a:spcBef>
                <a:spcPts val="2616"/>
              </a:spcBef>
              <a:spcAft>
                <a:spcPts val="1619"/>
              </a:spcAft>
              <a:buClr>
                <a:srgbClr val="000000"/>
              </a:buClr>
              <a:buSzPct val="45000"/>
              <a:buFont typeface="Wingdings" charset="2"/>
              <a:buChar char=""/>
            </a:pPr>
            <a:r>
              <a:rPr b="1" lang="en-US" sz="1600" spc="-1" strike="noStrike">
                <a:solidFill>
                  <a:srgbClr val="000000"/>
                </a:solidFill>
                <a:latin typeface="Arial"/>
                <a:ea typeface="Noto Sans CJK SC"/>
              </a:rPr>
              <a:t>Vehicle Model:</a:t>
            </a:r>
            <a:r>
              <a:rPr b="0" lang="en-US" sz="1600" spc="-1" strike="noStrike">
                <a:solidFill>
                  <a:srgbClr val="000000"/>
                </a:solidFill>
                <a:latin typeface="Arial"/>
                <a:ea typeface="Noto Sans CJK SC"/>
              </a:rPr>
              <a:t> Model of the vehicle</a:t>
            </a:r>
            <a:endParaRPr b="0" lang="en-US" sz="1600" spc="-1" strike="noStrike">
              <a:solidFill>
                <a:srgbClr val="000000"/>
              </a:solidFill>
              <a:latin typeface="Arial"/>
            </a:endParaRPr>
          </a:p>
          <a:p>
            <a:pPr marL="216000" indent="-216000">
              <a:lnSpc>
                <a:spcPct val="100000"/>
              </a:lnSpc>
              <a:spcBef>
                <a:spcPts val="2616"/>
              </a:spcBef>
              <a:spcAft>
                <a:spcPts val="1619"/>
              </a:spcAft>
              <a:buClr>
                <a:srgbClr val="000000"/>
              </a:buClr>
              <a:buSzPct val="45000"/>
              <a:buFont typeface="Wingdings" charset="2"/>
              <a:buChar char=""/>
            </a:pPr>
            <a:r>
              <a:rPr b="1" lang="en-US" sz="1600" spc="-1" strike="noStrike">
                <a:solidFill>
                  <a:srgbClr val="000000"/>
                </a:solidFill>
                <a:latin typeface="Arial"/>
                <a:ea typeface="Noto Sans CJK SC"/>
              </a:rPr>
              <a:t>Police Beat:</a:t>
            </a:r>
            <a:r>
              <a:rPr b="0" lang="en-US" sz="1600" spc="-1" strike="noStrike">
                <a:solidFill>
                  <a:srgbClr val="000000"/>
                </a:solidFill>
                <a:latin typeface="Arial"/>
                <a:ea typeface="Noto Sans CJK SC"/>
              </a:rPr>
              <a:t> The San-Diego Police beat i.e., the patrol area for a particular juristiction</a:t>
            </a:r>
            <a:endParaRPr b="0" lang="en-US" sz="1600" spc="-1" strike="noStrike">
              <a:solidFill>
                <a:srgbClr val="000000"/>
              </a:solidFill>
              <a:latin typeface="Arial"/>
            </a:endParaRPr>
          </a:p>
        </p:txBody>
      </p:sp>
      <p:pic>
        <p:nvPicPr>
          <p:cNvPr id="276" name="" descr=""/>
          <p:cNvPicPr/>
          <p:nvPr/>
        </p:nvPicPr>
        <p:blipFill>
          <a:blip r:embed="rId1"/>
          <a:srcRect l="29973" t="39944" r="30625" b="16696"/>
          <a:stretch/>
        </p:blipFill>
        <p:spPr>
          <a:xfrm>
            <a:off x="826920" y="2286000"/>
            <a:ext cx="4430520" cy="2742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914400" y="1014120"/>
            <a:ext cx="685764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(ATTRIBUTES)</a:t>
            </a:r>
            <a:endParaRPr b="0" lang="en-US" sz="2800" spc="-1" strike="noStrike">
              <a:solidFill>
                <a:srgbClr val="000000"/>
              </a:solidFill>
              <a:latin typeface="Arial"/>
            </a:endParaRPr>
          </a:p>
        </p:txBody>
      </p:sp>
      <p:sp>
        <p:nvSpPr>
          <p:cNvPr id="278" name="PlaceHolder 2"/>
          <p:cNvSpPr>
            <a:spLocks noGrp="1"/>
          </p:cNvSpPr>
          <p:nvPr>
            <p:ph/>
          </p:nvPr>
        </p:nvSpPr>
        <p:spPr>
          <a:xfrm>
            <a:off x="1147680" y="1828800"/>
            <a:ext cx="6395760" cy="3939840"/>
          </a:xfrm>
          <a:prstGeom prst="rect">
            <a:avLst/>
          </a:prstGeom>
          <a:noFill/>
          <a:ln w="0">
            <a:noFill/>
          </a:ln>
        </p:spPr>
        <p:txBody>
          <a:bodyPr lIns="0" rIns="0" tIns="45000" bIns="45000" anchor="t">
            <a:noAutofit/>
          </a:bodyPr>
          <a:p>
            <a:pPr marL="216000" indent="-216000">
              <a:lnSpc>
                <a:spcPct val="100000"/>
              </a:lnSpc>
              <a:spcBef>
                <a:spcPts val="1199"/>
              </a:spcBef>
              <a:spcAft>
                <a:spcPts val="201"/>
              </a:spcAft>
              <a:buClr>
                <a:srgbClr val="000000"/>
              </a:buClr>
              <a:buSzPct val="45000"/>
              <a:buFont typeface="Wingdings" charset="2"/>
              <a:buChar char=""/>
            </a:pPr>
            <a:r>
              <a:rPr b="1" lang="en-US" sz="1600" spc="-1" strike="noStrike">
                <a:solidFill>
                  <a:srgbClr val="000000"/>
                </a:solidFill>
                <a:latin typeface="Arial"/>
                <a:ea typeface="Noto Sans CJK SC"/>
              </a:rPr>
              <a:t>Address Number Primary:</a:t>
            </a:r>
            <a:r>
              <a:rPr b="0" lang="en-US" sz="1600" spc="-1" strike="noStrike">
                <a:solidFill>
                  <a:srgbClr val="000000"/>
                </a:solidFill>
                <a:latin typeface="Arial"/>
                <a:ea typeface="Noto Sans CJK SC"/>
              </a:rPr>
              <a:t> Street number of location at which the collision occurred</a:t>
            </a:r>
            <a:endParaRPr b="0" lang="en-US" sz="16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pPr>
            <a:r>
              <a:rPr b="1" lang="en-US" sz="1600" spc="-1" strike="noStrike">
                <a:solidFill>
                  <a:srgbClr val="000000"/>
                </a:solidFill>
                <a:latin typeface="Arial"/>
                <a:ea typeface="Noto Sans CJK SC"/>
              </a:rPr>
              <a:t>Street Name:</a:t>
            </a:r>
            <a:r>
              <a:rPr b="0" lang="en-US" sz="1600" spc="-1" strike="noStrike">
                <a:solidFill>
                  <a:srgbClr val="000000"/>
                </a:solidFill>
                <a:latin typeface="Arial"/>
                <a:ea typeface="Noto Sans CJK SC"/>
              </a:rPr>
              <a:t> The name of the street</a:t>
            </a:r>
            <a:endParaRPr b="0" lang="en-US" sz="16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pPr>
            <a:r>
              <a:rPr b="1" lang="en-US" sz="1600" spc="-1" strike="noStrike">
                <a:solidFill>
                  <a:srgbClr val="000000"/>
                </a:solidFill>
                <a:latin typeface="Arial"/>
                <a:ea typeface="Noto Sans CJK SC"/>
              </a:rPr>
              <a:t>Street Direction:</a:t>
            </a:r>
            <a:r>
              <a:rPr b="0" lang="en-US" sz="1600" spc="-1" strike="noStrike">
                <a:solidFill>
                  <a:srgbClr val="000000"/>
                </a:solidFill>
                <a:latin typeface="Arial"/>
                <a:ea typeface="Noto Sans CJK SC"/>
              </a:rPr>
              <a:t> Direction of the street (N, S, E, W)</a:t>
            </a:r>
            <a:endParaRPr b="0" lang="en-US" sz="16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pPr>
            <a:r>
              <a:rPr b="1" lang="en-US" sz="1600" spc="-1" strike="noStrike">
                <a:solidFill>
                  <a:srgbClr val="000000"/>
                </a:solidFill>
                <a:latin typeface="Arial"/>
                <a:ea typeface="Noto Sans CJK SC"/>
              </a:rPr>
              <a:t>Address Suffix:</a:t>
            </a:r>
            <a:r>
              <a:rPr b="0" lang="en-US" sz="1600" spc="-1" strike="noStrike">
                <a:solidFill>
                  <a:srgbClr val="000000"/>
                </a:solidFill>
                <a:latin typeface="Arial"/>
                <a:ea typeface="Noto Sans CJK SC"/>
              </a:rPr>
              <a:t> The type of street (e.g., road, avenue, boulevard)</a:t>
            </a:r>
            <a:endParaRPr b="0" lang="en-US" sz="1600" spc="-1" strike="noStrike">
              <a:solidFill>
                <a:srgbClr val="000000"/>
              </a:solidFill>
              <a:latin typeface="Arial"/>
            </a:endParaRPr>
          </a:p>
          <a:p>
            <a:pPr marL="216000" indent="0">
              <a:lnSpc>
                <a:spcPct val="100000"/>
              </a:lnSpc>
              <a:spcBef>
                <a:spcPts val="1199"/>
              </a:spcBef>
              <a:spcAft>
                <a:spcPts val="201"/>
              </a:spcAft>
              <a:buNone/>
              <a:tabLst>
                <a:tab algn="l" pos="0"/>
              </a:tabLst>
            </a:pPr>
            <a:endParaRPr b="0" lang="en-US" sz="1600" spc="-1" strike="noStrike">
              <a:solidFill>
                <a:srgbClr val="000000"/>
              </a:solidFill>
              <a:latin typeface="Arial"/>
            </a:endParaRPr>
          </a:p>
          <a:p>
            <a:pPr marL="216000" indent="0">
              <a:lnSpc>
                <a:spcPct val="100000"/>
              </a:lnSpc>
              <a:spcBef>
                <a:spcPts val="1199"/>
              </a:spcBef>
              <a:spcAft>
                <a:spcPts val="201"/>
              </a:spcAft>
              <a:buNone/>
              <a:tabLst>
                <a:tab algn="l" pos="0"/>
              </a:tabLst>
            </a:pPr>
            <a:r>
              <a:rPr b="0" lang="en-US" sz="1600" spc="-1" strike="noStrike" u="sng">
                <a:solidFill>
                  <a:srgbClr val="000000"/>
                </a:solidFill>
                <a:uFillTx/>
                <a:latin typeface="Arial"/>
                <a:ea typeface="Noto Sans CJK SC"/>
              </a:rPr>
              <a:t>Only applicable if collision occurred at an intersection: </a:t>
            </a:r>
            <a:endParaRPr b="0" lang="en-US" sz="16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tabLst>
                <a:tab algn="l" pos="0"/>
              </a:tabLst>
            </a:pPr>
            <a:r>
              <a:rPr b="1" lang="en-US" sz="1600" spc="-1" strike="noStrike">
                <a:solidFill>
                  <a:srgbClr val="000000"/>
                </a:solidFill>
                <a:latin typeface="Arial"/>
                <a:ea typeface="Noto Sans CJK SC"/>
              </a:rPr>
              <a:t>Direction of Cross Street:</a:t>
            </a:r>
            <a:r>
              <a:rPr b="0" lang="en-US" sz="1600" spc="-1" strike="noStrike">
                <a:solidFill>
                  <a:srgbClr val="000000"/>
                </a:solidFill>
                <a:latin typeface="Arial"/>
                <a:ea typeface="Noto Sans CJK SC"/>
              </a:rPr>
              <a:t> Direction of the cross street</a:t>
            </a:r>
            <a:endParaRPr b="0" lang="en-US" sz="16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tabLst>
                <a:tab algn="l" pos="0"/>
              </a:tabLst>
            </a:pPr>
            <a:r>
              <a:rPr b="1" lang="en-US" sz="1600" spc="-1" strike="noStrike">
                <a:solidFill>
                  <a:srgbClr val="000000"/>
                </a:solidFill>
                <a:latin typeface="Arial"/>
                <a:ea typeface="Noto Sans CJK SC"/>
              </a:rPr>
              <a:t>Cross Street Name:</a:t>
            </a:r>
            <a:r>
              <a:rPr b="0" lang="en-US" sz="1600" spc="-1" strike="noStrike">
                <a:solidFill>
                  <a:srgbClr val="000000"/>
                </a:solidFill>
                <a:latin typeface="Arial"/>
                <a:ea typeface="Noto Sans CJK SC"/>
              </a:rPr>
              <a:t> The name of the cross street</a:t>
            </a:r>
            <a:endParaRPr b="0" lang="en-US" sz="16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tabLst>
                <a:tab algn="l" pos="0"/>
              </a:tabLst>
            </a:pPr>
            <a:r>
              <a:rPr b="1" lang="en-US" sz="1600" spc="-1" strike="noStrike">
                <a:solidFill>
                  <a:srgbClr val="000000"/>
                </a:solidFill>
                <a:latin typeface="Arial"/>
                <a:ea typeface="Noto Sans CJK SC"/>
              </a:rPr>
              <a:t>Cross Street Suffix:</a:t>
            </a:r>
            <a:r>
              <a:rPr b="0" lang="en-US" sz="1600" spc="-1" strike="noStrike">
                <a:solidFill>
                  <a:srgbClr val="000000"/>
                </a:solidFill>
                <a:latin typeface="Arial"/>
                <a:ea typeface="Noto Sans CJK SC"/>
              </a:rPr>
              <a:t> The type of cross street</a:t>
            </a:r>
            <a:endParaRPr b="0" lang="en-US" sz="1600" spc="-1" strike="noStrike">
              <a:solidFill>
                <a:srgbClr val="000000"/>
              </a:solidFill>
              <a:latin typeface="Arial"/>
            </a:endParaRPr>
          </a:p>
        </p:txBody>
      </p:sp>
      <p:pic>
        <p:nvPicPr>
          <p:cNvPr id="279" name="" descr=""/>
          <p:cNvPicPr/>
          <p:nvPr/>
        </p:nvPicPr>
        <p:blipFill>
          <a:blip r:embed="rId1"/>
          <a:stretch/>
        </p:blipFill>
        <p:spPr>
          <a:xfrm>
            <a:off x="7772400" y="1828800"/>
            <a:ext cx="3595680" cy="35805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4800600" y="942840"/>
            <a:ext cx="662796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(ATTRIBUTES)</a:t>
            </a:r>
            <a:endParaRPr b="0" lang="en-US" sz="2800" spc="-1" strike="noStrike">
              <a:solidFill>
                <a:srgbClr val="000000"/>
              </a:solidFill>
              <a:latin typeface="Arial"/>
            </a:endParaRPr>
          </a:p>
        </p:txBody>
      </p:sp>
      <p:sp>
        <p:nvSpPr>
          <p:cNvPr id="281" name="PlaceHolder 2"/>
          <p:cNvSpPr>
            <a:spLocks noGrp="1"/>
          </p:cNvSpPr>
          <p:nvPr>
            <p:ph/>
          </p:nvPr>
        </p:nvSpPr>
        <p:spPr>
          <a:xfrm>
            <a:off x="5257800" y="1600200"/>
            <a:ext cx="5709960" cy="4343040"/>
          </a:xfrm>
          <a:prstGeom prst="rect">
            <a:avLst/>
          </a:prstGeom>
          <a:noFill/>
          <a:ln w="0">
            <a:noFill/>
          </a:ln>
        </p:spPr>
        <p:txBody>
          <a:bodyPr lIns="0" rIns="0" tIns="45000" bIns="45000" anchor="t">
            <a:noAutofit/>
          </a:bodyPr>
          <a:p>
            <a:pPr marL="216000" indent="-216000">
              <a:lnSpc>
                <a:spcPct val="100000"/>
              </a:lnSpc>
              <a:spcBef>
                <a:spcPts val="1199"/>
              </a:spcBef>
              <a:spcAft>
                <a:spcPts val="201"/>
              </a:spcAft>
              <a:buClr>
                <a:srgbClr val="000000"/>
              </a:buClr>
              <a:buSzPct val="45000"/>
              <a:buFont typeface="Wingdings" charset="2"/>
              <a:buChar char=""/>
            </a:pPr>
            <a:r>
              <a:rPr b="1" lang="en-US" sz="1600" spc="-1" strike="noStrike">
                <a:solidFill>
                  <a:srgbClr val="000000"/>
                </a:solidFill>
                <a:latin typeface="Arial"/>
              </a:rPr>
              <a:t>Violation Section:</a:t>
            </a:r>
            <a:r>
              <a:rPr b="0" lang="en-US" sz="1600" spc="-1" strike="noStrike">
                <a:solidFill>
                  <a:srgbClr val="000000"/>
                </a:solidFill>
                <a:latin typeface="Arial"/>
              </a:rPr>
              <a:t> The California Vehicle Code (CVC) associated with the violation type</a:t>
            </a:r>
            <a:endParaRPr b="0" lang="en-US" sz="16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pPr>
            <a:r>
              <a:rPr b="1" lang="en-US" sz="1600" spc="-1" strike="noStrike">
                <a:solidFill>
                  <a:srgbClr val="000000"/>
                </a:solidFill>
                <a:latin typeface="Arial"/>
              </a:rPr>
              <a:t>Violation Type:</a:t>
            </a:r>
            <a:r>
              <a:rPr b="0" lang="en-US" sz="1600" spc="-1" strike="noStrike">
                <a:solidFill>
                  <a:srgbClr val="000000"/>
                </a:solidFill>
                <a:latin typeface="Arial"/>
              </a:rPr>
              <a:t> </a:t>
            </a:r>
            <a:endParaRPr b="0" lang="en-US" sz="1600" spc="-1" strike="noStrike">
              <a:solidFill>
                <a:srgbClr val="000000"/>
              </a:solidFill>
              <a:latin typeface="Arial"/>
            </a:endParaRPr>
          </a:p>
          <a:p>
            <a:pPr lvl="1" marL="864000" indent="-324000">
              <a:lnSpc>
                <a:spcPct val="100000"/>
              </a:lnSpc>
              <a:spcBef>
                <a:spcPts val="567"/>
              </a:spcBef>
              <a:buClr>
                <a:srgbClr val="000000"/>
              </a:buClr>
              <a:buSzPct val="75000"/>
              <a:buFont typeface="Symbol"/>
              <a:buChar char=""/>
            </a:pPr>
            <a:r>
              <a:rPr b="0" lang="en-US" sz="1400" spc="-1" strike="noStrike">
                <a:solidFill>
                  <a:srgbClr val="000000"/>
                </a:solidFill>
                <a:latin typeface="Arial"/>
              </a:rPr>
              <a:t>CO (City/County Ordinances)</a:t>
            </a:r>
            <a:endParaRPr b="0" lang="en-US" sz="1400" spc="-1" strike="noStrike">
              <a:solidFill>
                <a:srgbClr val="000000"/>
              </a:solidFill>
              <a:latin typeface="Arial"/>
            </a:endParaRPr>
          </a:p>
          <a:p>
            <a:pPr lvl="1" marL="864000" indent="-324000">
              <a:lnSpc>
                <a:spcPct val="100000"/>
              </a:lnSpc>
              <a:spcBef>
                <a:spcPts val="567"/>
              </a:spcBef>
              <a:buClr>
                <a:srgbClr val="000000"/>
              </a:buClr>
              <a:buSzPct val="75000"/>
              <a:buFont typeface="Symbol"/>
              <a:buChar char=""/>
            </a:pPr>
            <a:r>
              <a:rPr b="0" lang="en-US" sz="1400" spc="-1" strike="noStrike">
                <a:solidFill>
                  <a:srgbClr val="000000"/>
                </a:solidFill>
                <a:latin typeface="Arial"/>
              </a:rPr>
              <a:t>HN (Harbors and Navigation)</a:t>
            </a:r>
            <a:endParaRPr b="0" lang="en-US" sz="1400" spc="-1" strike="noStrike">
              <a:solidFill>
                <a:srgbClr val="000000"/>
              </a:solidFill>
              <a:latin typeface="Arial"/>
            </a:endParaRPr>
          </a:p>
          <a:p>
            <a:pPr lvl="1" marL="864000" indent="-324000">
              <a:lnSpc>
                <a:spcPct val="100000"/>
              </a:lnSpc>
              <a:spcBef>
                <a:spcPts val="567"/>
              </a:spcBef>
              <a:buClr>
                <a:srgbClr val="000000"/>
              </a:buClr>
              <a:buSzPct val="75000"/>
              <a:buFont typeface="Symbol"/>
              <a:buChar char=""/>
            </a:pPr>
            <a:r>
              <a:rPr b="0" lang="en-US" sz="1400" spc="-1" strike="noStrike">
                <a:solidFill>
                  <a:srgbClr val="000000"/>
                </a:solidFill>
                <a:latin typeface="Arial"/>
              </a:rPr>
              <a:t>HS (Health and Safety)</a:t>
            </a:r>
            <a:endParaRPr b="0" lang="en-US" sz="1400" spc="-1" strike="noStrike">
              <a:solidFill>
                <a:srgbClr val="000000"/>
              </a:solidFill>
              <a:latin typeface="Arial"/>
            </a:endParaRPr>
          </a:p>
          <a:p>
            <a:pPr lvl="1" marL="864000" indent="-324000">
              <a:lnSpc>
                <a:spcPct val="100000"/>
              </a:lnSpc>
              <a:spcBef>
                <a:spcPts val="567"/>
              </a:spcBef>
              <a:buClr>
                <a:srgbClr val="000000"/>
              </a:buClr>
              <a:buSzPct val="75000"/>
              <a:buFont typeface="Symbol"/>
              <a:buChar char=""/>
            </a:pPr>
            <a:r>
              <a:rPr b="0" lang="en-US" sz="1400" spc="-1" strike="noStrike">
                <a:solidFill>
                  <a:srgbClr val="000000"/>
                </a:solidFill>
                <a:latin typeface="Arial"/>
              </a:rPr>
              <a:t>MC (Mixed Commercial)</a:t>
            </a:r>
            <a:endParaRPr b="0" lang="en-US" sz="1400" spc="-1" strike="noStrike">
              <a:solidFill>
                <a:srgbClr val="000000"/>
              </a:solidFill>
              <a:latin typeface="Arial"/>
            </a:endParaRPr>
          </a:p>
          <a:p>
            <a:pPr lvl="1" marL="864000" indent="-324000">
              <a:lnSpc>
                <a:spcPct val="100000"/>
              </a:lnSpc>
              <a:spcBef>
                <a:spcPts val="567"/>
              </a:spcBef>
              <a:buClr>
                <a:srgbClr val="000000"/>
              </a:buClr>
              <a:buSzPct val="75000"/>
              <a:buFont typeface="Symbol"/>
              <a:buChar char=""/>
            </a:pPr>
            <a:r>
              <a:rPr b="0" lang="en-US" sz="1400" spc="-1" strike="noStrike">
                <a:solidFill>
                  <a:srgbClr val="000000"/>
                </a:solidFill>
                <a:latin typeface="Arial"/>
              </a:rPr>
              <a:t>PC (Penal Code)</a:t>
            </a:r>
            <a:endParaRPr b="0" lang="en-US" sz="1400" spc="-1" strike="noStrike">
              <a:solidFill>
                <a:srgbClr val="000000"/>
              </a:solidFill>
              <a:latin typeface="Arial"/>
            </a:endParaRPr>
          </a:p>
          <a:p>
            <a:pPr lvl="1" marL="864000" indent="-324000">
              <a:lnSpc>
                <a:spcPct val="100000"/>
              </a:lnSpc>
              <a:spcBef>
                <a:spcPts val="567"/>
              </a:spcBef>
              <a:buClr>
                <a:srgbClr val="000000"/>
              </a:buClr>
              <a:buSzPct val="75000"/>
              <a:buFont typeface="Symbol"/>
              <a:buChar char=""/>
            </a:pPr>
            <a:r>
              <a:rPr b="0" lang="en-US" sz="1400" spc="-1" strike="noStrike">
                <a:solidFill>
                  <a:srgbClr val="000000"/>
                </a:solidFill>
                <a:highlight>
                  <a:srgbClr val="ffff00"/>
                </a:highlight>
                <a:latin typeface="Arial"/>
              </a:rPr>
              <a:t>VC (Vehicle Code)</a:t>
            </a:r>
            <a:endParaRPr b="0" lang="en-US" sz="1400" spc="-1" strike="noStrike">
              <a:solidFill>
                <a:srgbClr val="000000"/>
              </a:solidFill>
              <a:latin typeface="Arial"/>
            </a:endParaRPr>
          </a:p>
          <a:p>
            <a:pPr lvl="1" marL="864000" indent="-324000">
              <a:lnSpc>
                <a:spcPct val="100000"/>
              </a:lnSpc>
              <a:spcBef>
                <a:spcPts val="567"/>
              </a:spcBef>
              <a:buClr>
                <a:srgbClr val="000000"/>
              </a:buClr>
              <a:buSzPct val="75000"/>
              <a:buFont typeface="Symbol"/>
              <a:buChar char=""/>
            </a:pPr>
            <a:r>
              <a:rPr b="0" lang="en-US" sz="1400" spc="-1" strike="noStrike">
                <a:solidFill>
                  <a:srgbClr val="000000"/>
                </a:solidFill>
                <a:latin typeface="Arial"/>
              </a:rPr>
              <a:t>ZZ (Miscellaneous)</a:t>
            </a:r>
            <a:endParaRPr b="0" lang="en-US" sz="14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pPr>
            <a:r>
              <a:rPr b="1" lang="en-US" sz="1600" spc="-1" strike="noStrike">
                <a:solidFill>
                  <a:srgbClr val="000000"/>
                </a:solidFill>
                <a:latin typeface="Arial"/>
              </a:rPr>
              <a:t>Injured:</a:t>
            </a:r>
            <a:r>
              <a:rPr b="0" lang="en-US" sz="1600" spc="-1" strike="noStrike">
                <a:solidFill>
                  <a:srgbClr val="000000"/>
                </a:solidFill>
                <a:latin typeface="Arial"/>
              </a:rPr>
              <a:t> The number of people injured in the collision</a:t>
            </a:r>
            <a:endParaRPr b="0" lang="en-US" sz="16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pPr>
            <a:r>
              <a:rPr b="1" lang="en-US" sz="1600" spc="-1" strike="noStrike">
                <a:solidFill>
                  <a:srgbClr val="000000"/>
                </a:solidFill>
                <a:latin typeface="Arial"/>
              </a:rPr>
              <a:t>Killed:</a:t>
            </a:r>
            <a:r>
              <a:rPr b="0" lang="en-US" sz="1600" spc="-1" strike="noStrike">
                <a:solidFill>
                  <a:srgbClr val="000000"/>
                </a:solidFill>
                <a:latin typeface="Arial"/>
              </a:rPr>
              <a:t> The number of people killed in the collision</a:t>
            </a:r>
            <a:endParaRPr b="0" lang="en-US" sz="1600" spc="-1" strike="noStrike">
              <a:solidFill>
                <a:srgbClr val="000000"/>
              </a:solidFill>
              <a:latin typeface="Arial"/>
            </a:endParaRPr>
          </a:p>
          <a:p>
            <a:pPr marL="216000" indent="-216000">
              <a:lnSpc>
                <a:spcPct val="100000"/>
              </a:lnSpc>
              <a:spcBef>
                <a:spcPts val="1199"/>
              </a:spcBef>
              <a:spcAft>
                <a:spcPts val="201"/>
              </a:spcAft>
              <a:buClr>
                <a:srgbClr val="000000"/>
              </a:buClr>
              <a:buSzPct val="45000"/>
              <a:buFont typeface="Wingdings" charset="2"/>
              <a:buChar char=""/>
            </a:pPr>
            <a:r>
              <a:rPr b="1" lang="en-US" sz="1600" spc="-1" strike="noStrike">
                <a:solidFill>
                  <a:srgbClr val="000000"/>
                </a:solidFill>
                <a:latin typeface="Arial"/>
              </a:rPr>
              <a:t>Hit and Run Level:</a:t>
            </a:r>
            <a:r>
              <a:rPr b="0" lang="en-US" sz="1600" spc="-1" strike="noStrike">
                <a:solidFill>
                  <a:srgbClr val="000000"/>
                </a:solidFill>
                <a:latin typeface="Arial"/>
              </a:rPr>
              <a:t> Either felony, misdemeanor, or not applicable</a:t>
            </a:r>
            <a:endParaRPr b="0" lang="en-US" sz="1600" spc="-1" strike="noStrike">
              <a:solidFill>
                <a:srgbClr val="000000"/>
              </a:solidFill>
              <a:latin typeface="Arial"/>
            </a:endParaRPr>
          </a:p>
        </p:txBody>
      </p:sp>
      <p:pic>
        <p:nvPicPr>
          <p:cNvPr id="282" name="" descr=""/>
          <p:cNvPicPr/>
          <p:nvPr/>
        </p:nvPicPr>
        <p:blipFill>
          <a:blip r:embed="rId1"/>
          <a:srcRect l="0" t="4188" r="0" b="2528"/>
          <a:stretch/>
        </p:blipFill>
        <p:spPr>
          <a:xfrm>
            <a:off x="625680" y="633600"/>
            <a:ext cx="3985200" cy="55767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eff7"/>
        </a:solidFill>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914400" y="942840"/>
            <a:ext cx="685764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(HYPOTHESIS)</a:t>
            </a:r>
            <a:endParaRPr b="0" lang="en-US" sz="2800" spc="-1" strike="noStrike">
              <a:solidFill>
                <a:srgbClr val="000000"/>
              </a:solidFill>
              <a:latin typeface="Arial"/>
            </a:endParaRPr>
          </a:p>
        </p:txBody>
      </p:sp>
      <p:sp>
        <p:nvSpPr>
          <p:cNvPr id="284" name="PlaceHolder 2"/>
          <p:cNvSpPr>
            <a:spLocks noGrp="1"/>
          </p:cNvSpPr>
          <p:nvPr>
            <p:ph/>
          </p:nvPr>
        </p:nvSpPr>
        <p:spPr>
          <a:xfrm>
            <a:off x="1190160" y="2286000"/>
            <a:ext cx="10010880" cy="4114440"/>
          </a:xfrm>
          <a:prstGeom prst="rect">
            <a:avLst/>
          </a:prstGeom>
          <a:noFill/>
          <a:ln w="0">
            <a:noFill/>
          </a:ln>
        </p:spPr>
        <p:txBody>
          <a:bodyPr lIns="0" rIns="0" tIns="45000" bIns="45000" anchor="t">
            <a:noAutofit/>
          </a:bodyPr>
          <a:p>
            <a:pPr marL="432000" indent="0">
              <a:lnSpc>
                <a:spcPct val="100000"/>
              </a:lnSpc>
              <a:spcBef>
                <a:spcPts val="1701"/>
              </a:spcBef>
              <a:spcAft>
                <a:spcPts val="567"/>
              </a:spcAft>
              <a:buNone/>
              <a:tabLst>
                <a:tab algn="l" pos="0"/>
              </a:tabLst>
            </a:pPr>
            <a:endParaRPr b="0" lang="en-US" sz="2000" spc="-1" strike="noStrike">
              <a:solidFill>
                <a:srgbClr val="000000"/>
              </a:solidFill>
              <a:latin typeface="Arial"/>
            </a:endParaRPr>
          </a:p>
          <a:p>
            <a:pPr marL="432000" indent="-324000">
              <a:lnSpc>
                <a:spcPct val="100000"/>
              </a:lnSpc>
              <a:spcBef>
                <a:spcPts val="1417"/>
              </a:spcBef>
              <a:spcAft>
                <a:spcPts val="283"/>
              </a:spcAft>
              <a:buClr>
                <a:srgbClr val="000000"/>
              </a:buClr>
              <a:buSzPct val="45000"/>
              <a:buFont typeface="Wingdings" charset="2"/>
              <a:buChar char=""/>
              <a:tabLst>
                <a:tab algn="l" pos="0"/>
              </a:tabLst>
            </a:pPr>
            <a:r>
              <a:rPr b="1" lang="en-US" sz="2000" spc="-1" strike="noStrike">
                <a:solidFill>
                  <a:srgbClr val="404040"/>
                </a:solidFill>
                <a:latin typeface="Arial"/>
                <a:ea typeface="Noto Sans CJK SC"/>
              </a:rPr>
              <a:t>Date-time:</a:t>
            </a:r>
            <a:r>
              <a:rPr b="0" lang="en-US" sz="2000" spc="-1" strike="noStrike">
                <a:solidFill>
                  <a:srgbClr val="404040"/>
                </a:solidFill>
                <a:latin typeface="Arial"/>
                <a:ea typeface="Noto Sans CJK SC"/>
              </a:rPr>
              <a:t> Friday, Saturday, and Sunday are busier, as well as rush hour (~7am to 9am and ~4pm to 6pm), leading to more collisions during these times</a:t>
            </a:r>
            <a:endParaRPr b="0" lang="en-US" sz="2000" spc="-1" strike="noStrike">
              <a:solidFill>
                <a:srgbClr val="000000"/>
              </a:solidFill>
              <a:latin typeface="Arial"/>
            </a:endParaRPr>
          </a:p>
          <a:p>
            <a:pPr marL="432000" indent="-324000">
              <a:lnSpc>
                <a:spcPct val="100000"/>
              </a:lnSpc>
              <a:spcBef>
                <a:spcPts val="1417"/>
              </a:spcBef>
              <a:spcAft>
                <a:spcPts val="283"/>
              </a:spcAft>
              <a:buClr>
                <a:srgbClr val="000000"/>
              </a:buClr>
              <a:buSzPct val="45000"/>
              <a:buFont typeface="Wingdings" charset="2"/>
              <a:buChar char=""/>
              <a:tabLst>
                <a:tab algn="l" pos="0"/>
              </a:tabLst>
            </a:pPr>
            <a:r>
              <a:rPr b="1" lang="en-US" sz="2000" spc="-1" strike="noStrike">
                <a:solidFill>
                  <a:srgbClr val="404040"/>
                </a:solidFill>
                <a:latin typeface="Arial"/>
                <a:ea typeface="Noto Sans CJK SC"/>
              </a:rPr>
              <a:t>Person Role:</a:t>
            </a:r>
            <a:r>
              <a:rPr b="0" lang="en-US" sz="2000" spc="-1" strike="noStrike">
                <a:solidFill>
                  <a:srgbClr val="404040"/>
                </a:solidFill>
                <a:latin typeface="Arial"/>
                <a:ea typeface="Noto Sans CJK SC"/>
              </a:rPr>
              <a:t> Motorcyclists, bicyclists and pedestrians are more likely to get injured/killed than the passenger of a vehicle, for instance</a:t>
            </a:r>
            <a:endParaRPr b="0" lang="en-US" sz="2000" spc="-1" strike="noStrike">
              <a:solidFill>
                <a:srgbClr val="000000"/>
              </a:solidFill>
              <a:latin typeface="Arial"/>
            </a:endParaRPr>
          </a:p>
          <a:p>
            <a:pPr marL="432000" indent="-324000">
              <a:lnSpc>
                <a:spcPct val="100000"/>
              </a:lnSpc>
              <a:spcBef>
                <a:spcPts val="1417"/>
              </a:spcBef>
              <a:spcAft>
                <a:spcPts val="283"/>
              </a:spcAft>
              <a:buClr>
                <a:srgbClr val="000000"/>
              </a:buClr>
              <a:buSzPct val="45000"/>
              <a:buFont typeface="Wingdings" charset="2"/>
              <a:buChar char=""/>
              <a:tabLst>
                <a:tab algn="l" pos="0"/>
              </a:tabLst>
            </a:pPr>
            <a:r>
              <a:rPr b="1" lang="en-US" sz="2000" spc="-1" strike="noStrike">
                <a:solidFill>
                  <a:srgbClr val="404040"/>
                </a:solidFill>
                <a:latin typeface="Arial"/>
                <a:ea typeface="Noto Sans CJK SC"/>
              </a:rPr>
              <a:t>Vehicle type:</a:t>
            </a:r>
            <a:r>
              <a:rPr b="0" lang="en-US" sz="2000" spc="-1" strike="noStrike">
                <a:solidFill>
                  <a:srgbClr val="404040"/>
                </a:solidFill>
                <a:latin typeface="Arial"/>
                <a:ea typeface="Noto Sans CJK SC"/>
              </a:rPr>
              <a:t> Larger vehicles are likely to cause more severe collisions and vehicles such as motorcycles or bicycles are more likely to be victims of severe collisions</a:t>
            </a:r>
            <a:endParaRPr b="0" lang="en-US" sz="2000" spc="-1" strike="noStrike">
              <a:solidFill>
                <a:srgbClr val="000000"/>
              </a:solidFill>
              <a:latin typeface="Arial"/>
            </a:endParaRPr>
          </a:p>
          <a:p>
            <a:pPr marL="432000" indent="-324000">
              <a:lnSpc>
                <a:spcPct val="100000"/>
              </a:lnSpc>
              <a:spcBef>
                <a:spcPts val="1417"/>
              </a:spcBef>
              <a:spcAft>
                <a:spcPts val="283"/>
              </a:spcAft>
              <a:buClr>
                <a:srgbClr val="000000"/>
              </a:buClr>
              <a:buSzPct val="45000"/>
              <a:buFont typeface="Wingdings" charset="2"/>
              <a:buChar char=""/>
              <a:tabLst>
                <a:tab algn="l" pos="0"/>
              </a:tabLst>
            </a:pPr>
            <a:r>
              <a:rPr b="1" lang="en-US" sz="2000" spc="-1" strike="noStrike">
                <a:solidFill>
                  <a:srgbClr val="404040"/>
                </a:solidFill>
                <a:latin typeface="Arial"/>
                <a:ea typeface="Noto Sans CJK SC"/>
              </a:rPr>
              <a:t>Police beat:</a:t>
            </a:r>
            <a:r>
              <a:rPr b="0" lang="en-US" sz="2000" spc="-1" strike="noStrike">
                <a:solidFill>
                  <a:srgbClr val="404040"/>
                </a:solidFill>
                <a:latin typeface="Arial"/>
                <a:ea typeface="Noto Sans CJK SC"/>
              </a:rPr>
              <a:t> Juristictions with busier streets may be associated with a higher frequency of collisions</a:t>
            </a:r>
            <a:endParaRPr b="0" lang="en-US" sz="2000" spc="-1" strike="noStrike">
              <a:solidFill>
                <a:srgbClr val="000000"/>
              </a:solidFill>
              <a:latin typeface="Arial"/>
            </a:endParaRPr>
          </a:p>
        </p:txBody>
      </p:sp>
      <p:sp>
        <p:nvSpPr>
          <p:cNvPr id="285" name=""/>
          <p:cNvSpPr/>
          <p:nvPr/>
        </p:nvSpPr>
        <p:spPr>
          <a:xfrm>
            <a:off x="685800" y="1828800"/>
            <a:ext cx="8000640" cy="769680"/>
          </a:xfrm>
          <a:prstGeom prst="rect">
            <a:avLst/>
          </a:prstGeom>
          <a:noFill/>
          <a:ln w="0">
            <a:noFill/>
          </a:ln>
        </p:spPr>
        <p:style>
          <a:lnRef idx="0"/>
          <a:fillRef idx="0"/>
          <a:effectRef idx="0"/>
          <a:fontRef idx="minor"/>
        </p:style>
        <p:txBody>
          <a:bodyPr lIns="90000" rIns="90000" tIns="45000" bIns="45000" anchor="t">
            <a:noAutofit/>
          </a:bodyPr>
          <a:p>
            <a:pPr marL="432000">
              <a:lnSpc>
                <a:spcPct val="100000"/>
              </a:lnSpc>
              <a:spcBef>
                <a:spcPts val="1417"/>
              </a:spcBef>
              <a:tabLst>
                <a:tab algn="l" pos="0"/>
              </a:tabLst>
            </a:pPr>
            <a:r>
              <a:rPr b="0" lang="en-US" sz="2400" spc="-1" strike="noStrike">
                <a:solidFill>
                  <a:srgbClr val="404040"/>
                </a:solidFill>
                <a:latin typeface="Arial"/>
              </a:rPr>
              <a:t>I hypothesised that the following attributes would have a correlation with injury and/or homicides: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deff7"/>
        </a:solidFill>
      </p:bgPr>
    </p:bg>
    <p:spTree>
      <p:nvGrpSpPr>
        <p:cNvPr id="1" name=""/>
        <p:cNvGrpSpPr/>
        <p:nvPr/>
      </p:nvGrpSpPr>
      <p:grpSpPr>
        <a:xfrm>
          <a:off x="0" y="0"/>
          <a:ext cx="0" cy="0"/>
          <a:chOff x="0" y="0"/>
          <a:chExt cx="0" cy="0"/>
        </a:xfrm>
      </p:grpSpPr>
      <p:sp>
        <p:nvSpPr>
          <p:cNvPr id="286" name="PlaceHolder 1"/>
          <p:cNvSpPr>
            <a:spLocks noGrp="1"/>
          </p:cNvSpPr>
          <p:nvPr>
            <p:ph type="title"/>
          </p:nvPr>
        </p:nvSpPr>
        <p:spPr>
          <a:xfrm>
            <a:off x="914400" y="942840"/>
            <a:ext cx="6857640" cy="585720"/>
          </a:xfrm>
          <a:prstGeom prst="rect">
            <a:avLst/>
          </a:prstGeom>
          <a:noFill/>
          <a:ln w="0">
            <a:noFill/>
          </a:ln>
        </p:spPr>
        <p:txBody>
          <a:bodyPr lIns="90000" rIns="90000" tIns="45000" bIns="45000" anchor="ctr">
            <a:noAutofit/>
          </a:bodyPr>
          <a:p>
            <a:pPr indent="0">
              <a:lnSpc>
                <a:spcPct val="90000"/>
              </a:lnSpc>
              <a:buNone/>
              <a:tabLst>
                <a:tab algn="l" pos="0"/>
              </a:tabLst>
            </a:pPr>
            <a:r>
              <a:rPr b="0" lang="en-US" sz="2800" spc="-52" strike="noStrike">
                <a:solidFill>
                  <a:srgbClr val="404040"/>
                </a:solidFill>
                <a:latin typeface="Arial"/>
              </a:rPr>
              <a:t>DATA UNDERSTANDING (HYPOTHESIS)</a:t>
            </a:r>
            <a:endParaRPr b="0" lang="en-US" sz="2800" spc="-1" strike="noStrike">
              <a:solidFill>
                <a:srgbClr val="000000"/>
              </a:solidFill>
              <a:latin typeface="Arial"/>
            </a:endParaRPr>
          </a:p>
        </p:txBody>
      </p:sp>
      <p:sp>
        <p:nvSpPr>
          <p:cNvPr id="287" name="PlaceHolder 2"/>
          <p:cNvSpPr>
            <a:spLocks noGrp="1"/>
          </p:cNvSpPr>
          <p:nvPr>
            <p:ph/>
          </p:nvPr>
        </p:nvSpPr>
        <p:spPr>
          <a:xfrm>
            <a:off x="1143000" y="1973520"/>
            <a:ext cx="10010880" cy="3939840"/>
          </a:xfrm>
          <a:prstGeom prst="rect">
            <a:avLst/>
          </a:prstGeom>
          <a:noFill/>
          <a:ln w="0">
            <a:noFill/>
          </a:ln>
        </p:spPr>
        <p:txBody>
          <a:bodyPr lIns="0" rIns="0" tIns="45000" bIns="45000" anchor="t">
            <a:noAutofit/>
          </a:bodyPr>
          <a:p>
            <a:pPr marL="432000" indent="-324000">
              <a:lnSpc>
                <a:spcPct val="100000"/>
              </a:lnSpc>
              <a:spcBef>
                <a:spcPts val="1417"/>
              </a:spcBef>
              <a:buClr>
                <a:srgbClr val="000000"/>
              </a:buClr>
              <a:buSzPct val="45000"/>
              <a:buFont typeface="Wingdings" charset="2"/>
              <a:buChar char=""/>
            </a:pPr>
            <a:r>
              <a:rPr b="1" lang="en-US" sz="2000" spc="-1" strike="noStrike">
                <a:solidFill>
                  <a:srgbClr val="404040"/>
                </a:solidFill>
                <a:latin typeface="Arial"/>
              </a:rPr>
              <a:t>Address Suffix:</a:t>
            </a:r>
            <a:r>
              <a:rPr b="0" lang="en-US" sz="2000" spc="-1" strike="noStrike">
                <a:solidFill>
                  <a:srgbClr val="404040"/>
                </a:solidFill>
                <a:latin typeface="Arial"/>
              </a:rPr>
              <a:t> Busier types of roads will cause more severe accidents</a:t>
            </a:r>
            <a:endParaRPr b="0" lang="en-US"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US" sz="2000" spc="-1" strike="noStrike">
                <a:solidFill>
                  <a:srgbClr val="404040"/>
                </a:solidFill>
                <a:latin typeface="Arial"/>
              </a:rPr>
              <a:t>Address Direction:</a:t>
            </a:r>
            <a:r>
              <a:rPr b="0" lang="en-US" sz="2000" spc="-1" strike="noStrike">
                <a:solidFill>
                  <a:srgbClr val="404040"/>
                </a:solidFill>
                <a:latin typeface="Arial"/>
              </a:rPr>
              <a:t> San-Diego is on the West coast of California, towards the South. I predicted that there would be more collisions towards the State borders at the North-East of San-Diego, as this is where people are entering/exiting the City</a:t>
            </a:r>
            <a:endParaRPr b="0" lang="en-US"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US" sz="2000" spc="-1" strike="noStrike">
                <a:solidFill>
                  <a:srgbClr val="404040"/>
                </a:solidFill>
                <a:latin typeface="Arial"/>
              </a:rPr>
              <a:t>Violation section/type:</a:t>
            </a:r>
            <a:r>
              <a:rPr b="0" lang="en-US" sz="2000" spc="-1" strike="noStrike">
                <a:solidFill>
                  <a:srgbClr val="404040"/>
                </a:solidFill>
                <a:latin typeface="Arial"/>
              </a:rPr>
              <a:t> The violation type and section will have a correlation with injury and/or homicides, considering certain violation sections are likely more severe than others</a:t>
            </a:r>
            <a:endParaRPr b="0" lang="en-US"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US" sz="2000" spc="-1" strike="noStrike">
                <a:solidFill>
                  <a:srgbClr val="404040"/>
                </a:solidFill>
                <a:latin typeface="Arial"/>
              </a:rPr>
              <a:t>Hit and Run Level:</a:t>
            </a:r>
            <a:r>
              <a:rPr b="0" lang="en-US" sz="2000" spc="-1" strike="noStrike">
                <a:solidFill>
                  <a:srgbClr val="404040"/>
                </a:solidFill>
                <a:latin typeface="Arial"/>
              </a:rPr>
              <a:t> Felonies, by definition, are associated with high rates of injury and/or homicide, whereas misdemeanors are, by definition, associated with lower rates of injury and/or homicide, therefore, this was the expected outcome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FAF7B5-E40C-46BE-9C83-DA251FCAE61E}">
  <ds:schemaRefs>
    <ds:schemaRef ds:uri="71af3243-3dd4-4a8d-8c0d-dd76da1f02a5"/>
    <ds:schemaRef ds:uri="http://schemas.microsoft.com/office/2006/metadata/properties"/>
    <ds:schemaRef ds:uri="http://purl.org/dc/dcmitype/"/>
    <ds:schemaRef ds:uri="http://purl.org/dc/elements/1.1/"/>
    <ds:schemaRef ds:uri="16c05727-aa75-4e4a-9b5f-8a80a1165891"/>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5029FA76-0C86-4BF1-99F1-A3115FBFFAB0}">
  <ds:schemaRefs>
    <ds:schemaRef ds:uri="http://schemas.microsoft.com/sharepoint/v3/contenttype/forms"/>
  </ds:schemaRefs>
</ds:datastoreItem>
</file>

<file path=customXml/itemProps3.xml><?xml version="1.0" encoding="utf-8"?>
<ds:datastoreItem xmlns:ds="http://schemas.openxmlformats.org/officeDocument/2006/customXml" ds:itemID="{E0A43D08-F4F9-4D95-9CB2-7DE374416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sales pitch</Template>
  <TotalTime>1419</TotalTime>
  <Application>LibreOffice/7.4.6.2$Linux_X86_64 LibreOffice_project/40$Build-2</Application>
  <AppVersion>15.0000</AppVersion>
  <Words>482</Words>
  <Paragraphs>80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2023-03-31T03:25:18Z</dcterms:created>
  <dc:creator/>
  <dc:description/>
  <dc:language>en-US</dc:language>
  <cp:lastModifiedBy/>
  <dcterms:modified xsi:type="dcterms:W3CDTF">2023-04-14T23:56:31Z</dcterms:modified>
  <cp:revision>39</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Widescreen</vt:lpwstr>
  </property>
  <property fmtid="{D5CDD505-2E9C-101B-9397-08002B2CF9AE}" pid="4" name="Slides">
    <vt:i4>14</vt:i4>
  </property>
</Properties>
</file>